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72" r:id="rId2"/>
    <p:sldId id="368" r:id="rId3"/>
    <p:sldId id="369" r:id="rId4"/>
    <p:sldId id="373"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4660"/>
  </p:normalViewPr>
  <p:slideViewPr>
    <p:cSldViewPr snapToGrid="0">
      <p:cViewPr varScale="1">
        <p:scale>
          <a:sx n="85" d="100"/>
          <a:sy n="85" d="100"/>
        </p:scale>
        <p:origin x="9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230A748B-CF32-4478-B5F2-0DF78CD12D78}" type="datetimeFigureOut">
              <a:rPr lang="zh-TW" altLang="en-US" smtClean="0"/>
              <a:t>2025/6/26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6F25FA-42CE-440A-AAB9-8FA93BA4187C}"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08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30A748B-CF32-4478-B5F2-0DF78CD12D78}" type="datetimeFigureOut">
              <a:rPr lang="zh-TW" altLang="en-US" smtClean="0"/>
              <a:t>2025/6/26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6F25FA-42CE-440A-AAB9-8FA93BA4187C}" type="slidenum">
              <a:rPr lang="zh-TW" altLang="en-US" smtClean="0"/>
              <a:t>‹#›</a:t>
            </a:fld>
            <a:endParaRPr lang="zh-TW" altLang="en-US"/>
          </a:p>
        </p:txBody>
      </p:sp>
    </p:spTree>
    <p:extLst>
      <p:ext uri="{BB962C8B-B14F-4D97-AF65-F5344CB8AC3E}">
        <p14:creationId xmlns:p14="http://schemas.microsoft.com/office/powerpoint/2010/main" val="17387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30A748B-CF32-4478-B5F2-0DF78CD12D78}" type="datetimeFigureOut">
              <a:rPr lang="zh-TW" altLang="en-US" smtClean="0"/>
              <a:t>2025/6/26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6F25FA-42CE-440A-AAB9-8FA93BA4187C}" type="slidenum">
              <a:rPr lang="zh-TW" altLang="en-US" smtClean="0"/>
              <a:t>‹#›</a:t>
            </a:fld>
            <a:endParaRPr lang="zh-TW" altLang="en-US"/>
          </a:p>
        </p:txBody>
      </p:sp>
    </p:spTree>
    <p:extLst>
      <p:ext uri="{BB962C8B-B14F-4D97-AF65-F5344CB8AC3E}">
        <p14:creationId xmlns:p14="http://schemas.microsoft.com/office/powerpoint/2010/main" val="199758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30A748B-CF32-4478-B5F2-0DF78CD12D78}" type="datetimeFigureOut">
              <a:rPr lang="zh-TW" altLang="en-US" smtClean="0"/>
              <a:t>2025/6/26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6F25FA-42CE-440A-AAB9-8FA93BA4187C}" type="slidenum">
              <a:rPr lang="zh-TW" altLang="en-US" smtClean="0"/>
              <a:t>‹#›</a:t>
            </a:fld>
            <a:endParaRPr lang="zh-TW" altLang="en-US"/>
          </a:p>
        </p:txBody>
      </p:sp>
    </p:spTree>
    <p:extLst>
      <p:ext uri="{BB962C8B-B14F-4D97-AF65-F5344CB8AC3E}">
        <p14:creationId xmlns:p14="http://schemas.microsoft.com/office/powerpoint/2010/main" val="37612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30A748B-CF32-4478-B5F2-0DF78CD12D78}" type="datetimeFigureOut">
              <a:rPr lang="zh-TW" altLang="en-US" smtClean="0"/>
              <a:t>2025/6/26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6F25FA-42CE-440A-AAB9-8FA93BA4187C}"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73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230A748B-CF32-4478-B5F2-0DF78CD12D78}" type="datetimeFigureOut">
              <a:rPr lang="zh-TW" altLang="en-US" smtClean="0"/>
              <a:t>2025/6/26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6F25FA-42CE-440A-AAB9-8FA93BA4187C}" type="slidenum">
              <a:rPr lang="zh-TW" altLang="en-US" smtClean="0"/>
              <a:t>‹#›</a:t>
            </a:fld>
            <a:endParaRPr lang="zh-TW" altLang="en-US"/>
          </a:p>
        </p:txBody>
      </p:sp>
    </p:spTree>
    <p:extLst>
      <p:ext uri="{BB962C8B-B14F-4D97-AF65-F5344CB8AC3E}">
        <p14:creationId xmlns:p14="http://schemas.microsoft.com/office/powerpoint/2010/main" val="85114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30A748B-CF32-4478-B5F2-0DF78CD12D78}" type="datetimeFigureOut">
              <a:rPr lang="zh-TW" altLang="en-US" smtClean="0"/>
              <a:t>2025/6/26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6F25FA-42CE-440A-AAB9-8FA93BA4187C}" type="slidenum">
              <a:rPr lang="zh-TW" altLang="en-US" smtClean="0"/>
              <a:t>‹#›</a:t>
            </a:fld>
            <a:endParaRPr lang="zh-TW" altLang="en-US"/>
          </a:p>
        </p:txBody>
      </p:sp>
    </p:spTree>
    <p:extLst>
      <p:ext uri="{BB962C8B-B14F-4D97-AF65-F5344CB8AC3E}">
        <p14:creationId xmlns:p14="http://schemas.microsoft.com/office/powerpoint/2010/main" val="290855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30A748B-CF32-4478-B5F2-0DF78CD12D78}" type="datetimeFigureOut">
              <a:rPr lang="zh-TW" altLang="en-US" smtClean="0"/>
              <a:t>2025/6/26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6F25FA-42CE-440A-AAB9-8FA93BA4187C}" type="slidenum">
              <a:rPr lang="zh-TW" altLang="en-US" smtClean="0"/>
              <a:t>‹#›</a:t>
            </a:fld>
            <a:endParaRPr lang="zh-TW" altLang="en-US"/>
          </a:p>
        </p:txBody>
      </p:sp>
    </p:spTree>
    <p:extLst>
      <p:ext uri="{BB962C8B-B14F-4D97-AF65-F5344CB8AC3E}">
        <p14:creationId xmlns:p14="http://schemas.microsoft.com/office/powerpoint/2010/main" val="45751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0A748B-CF32-4478-B5F2-0DF78CD12D78}" type="datetimeFigureOut">
              <a:rPr lang="zh-TW" altLang="en-US" smtClean="0"/>
              <a:t>2025/6/26</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736F25FA-42CE-440A-AAB9-8FA93BA4187C}" type="slidenum">
              <a:rPr lang="zh-TW" altLang="en-US" smtClean="0"/>
              <a:t>‹#›</a:t>
            </a:fld>
            <a:endParaRPr lang="zh-TW" altLang="en-US"/>
          </a:p>
        </p:txBody>
      </p:sp>
    </p:spTree>
    <p:extLst>
      <p:ext uri="{BB962C8B-B14F-4D97-AF65-F5344CB8AC3E}">
        <p14:creationId xmlns:p14="http://schemas.microsoft.com/office/powerpoint/2010/main" val="40240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0A748B-CF32-4478-B5F2-0DF78CD12D78}" type="datetimeFigureOut">
              <a:rPr lang="zh-TW" altLang="en-US" smtClean="0"/>
              <a:t>2025/6/26</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6F25FA-42CE-440A-AAB9-8FA93BA4187C}" type="slidenum">
              <a:rPr lang="zh-TW" altLang="en-US" smtClean="0"/>
              <a:t>‹#›</a:t>
            </a:fld>
            <a:endParaRPr lang="zh-TW" altLang="en-US"/>
          </a:p>
        </p:txBody>
      </p:sp>
    </p:spTree>
    <p:extLst>
      <p:ext uri="{BB962C8B-B14F-4D97-AF65-F5344CB8AC3E}">
        <p14:creationId xmlns:p14="http://schemas.microsoft.com/office/powerpoint/2010/main" val="386793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30A748B-CF32-4478-B5F2-0DF78CD12D78}" type="datetimeFigureOut">
              <a:rPr lang="zh-TW" altLang="en-US" smtClean="0"/>
              <a:t>2025/6/26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6F25FA-42CE-440A-AAB9-8FA93BA4187C}" type="slidenum">
              <a:rPr lang="zh-TW" altLang="en-US" smtClean="0"/>
              <a:t>‹#›</a:t>
            </a:fld>
            <a:endParaRPr lang="zh-TW" altLang="en-US"/>
          </a:p>
        </p:txBody>
      </p:sp>
    </p:spTree>
    <p:extLst>
      <p:ext uri="{BB962C8B-B14F-4D97-AF65-F5344CB8AC3E}">
        <p14:creationId xmlns:p14="http://schemas.microsoft.com/office/powerpoint/2010/main" val="159936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30A748B-CF32-4478-B5F2-0DF78CD12D78}" type="datetimeFigureOut">
              <a:rPr lang="zh-TW" altLang="en-US" smtClean="0"/>
              <a:t>2025/6/26</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36F25FA-42CE-440A-AAB9-8FA93BA4187C}"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727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webofscience.com/wos/woscc/basic-search"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hss.ntu.edu.tw/zh-tw/thcitssci/48"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6A1B0C-EA7B-4D77-B490-31086AF40EA1}"/>
              </a:ext>
            </a:extLst>
          </p:cNvPr>
          <p:cNvSpPr>
            <a:spLocks noGrp="1"/>
          </p:cNvSpPr>
          <p:nvPr>
            <p:ph type="ctrTitle"/>
          </p:nvPr>
        </p:nvSpPr>
        <p:spPr/>
        <p:txBody>
          <a:bodyPr>
            <a:normAutofit/>
          </a:bodyPr>
          <a:lstStyle/>
          <a:p>
            <a:pPr algn="ctr"/>
            <a:r>
              <a:rPr lang="en-US" altLang="zh-TW" sz="6600" dirty="0">
                <a:latin typeface="Microsoft JhengHei Light" panose="020B0304030504040204" pitchFamily="34" charset="-120"/>
                <a:ea typeface="Microsoft JhengHei Light" panose="020B0304030504040204" pitchFamily="34" charset="-120"/>
              </a:rPr>
              <a:t>113</a:t>
            </a:r>
            <a:r>
              <a:rPr lang="zh-TW" altLang="en-US" sz="6600" dirty="0">
                <a:latin typeface="Microsoft JhengHei Light" panose="020B0304030504040204" pitchFamily="34" charset="-120"/>
                <a:ea typeface="Microsoft JhengHei Light" panose="020B0304030504040204" pitchFamily="34" charset="-120"/>
              </a:rPr>
              <a:t>年期刊論文獎勵</a:t>
            </a:r>
            <a:br>
              <a:rPr lang="en-US" altLang="zh-TW" sz="6600" dirty="0">
                <a:latin typeface="Microsoft JhengHei Light" panose="020B0304030504040204" pitchFamily="34" charset="-120"/>
                <a:ea typeface="Microsoft JhengHei Light" panose="020B0304030504040204" pitchFamily="34" charset="-120"/>
              </a:rPr>
            </a:br>
            <a:r>
              <a:rPr lang="en-US" altLang="zh-TW" sz="4400" dirty="0">
                <a:latin typeface="Microsoft JhengHei Light" panose="020B0304030504040204" pitchFamily="34" charset="-120"/>
                <a:ea typeface="Microsoft JhengHei Light" panose="020B0304030504040204" pitchFamily="34" charset="-120"/>
              </a:rPr>
              <a:t>(</a:t>
            </a:r>
            <a:r>
              <a:rPr lang="zh-TW" altLang="en-US" sz="4400" dirty="0">
                <a:latin typeface="Microsoft JhengHei Light" panose="020B0304030504040204" pitchFamily="34" charset="-120"/>
                <a:ea typeface="Microsoft JhengHei Light" panose="020B0304030504040204" pitchFamily="34" charset="-120"/>
              </a:rPr>
              <a:t>計算</a:t>
            </a:r>
            <a:r>
              <a:rPr lang="en-US" altLang="zh-TW" sz="4400" dirty="0">
                <a:latin typeface="Microsoft JhengHei Light" panose="020B0304030504040204" pitchFamily="34" charset="-120"/>
                <a:ea typeface="Microsoft JhengHei Light" panose="020B0304030504040204" pitchFamily="34" charset="-120"/>
              </a:rPr>
              <a:t>113(2024)</a:t>
            </a:r>
            <a:r>
              <a:rPr lang="zh-TW" altLang="en-US" sz="4400" dirty="0">
                <a:latin typeface="Microsoft JhengHei Light" panose="020B0304030504040204" pitchFamily="34" charset="-120"/>
                <a:ea typeface="Microsoft JhengHei Light" panose="020B0304030504040204" pitchFamily="34" charset="-120"/>
              </a:rPr>
              <a:t>年度出版</a:t>
            </a:r>
            <a:r>
              <a:rPr lang="en-US" altLang="zh-TW" sz="4400" dirty="0">
                <a:latin typeface="Microsoft JhengHei Light" panose="020B0304030504040204" pitchFamily="34" charset="-120"/>
                <a:ea typeface="Microsoft JhengHei Light" panose="020B0304030504040204" pitchFamily="34" charset="-120"/>
              </a:rPr>
              <a:t>)</a:t>
            </a:r>
            <a:br>
              <a:rPr lang="en-US" altLang="zh-TW" sz="4400" dirty="0">
                <a:latin typeface="Microsoft JhengHei Light" panose="020B0304030504040204" pitchFamily="34" charset="-120"/>
                <a:ea typeface="Microsoft JhengHei Light" panose="020B0304030504040204" pitchFamily="34" charset="-120"/>
              </a:rPr>
            </a:br>
            <a:br>
              <a:rPr lang="en-US" altLang="zh-TW" sz="4400" dirty="0">
                <a:latin typeface="Microsoft JhengHei Light" panose="020B0304030504040204" pitchFamily="34" charset="-120"/>
                <a:ea typeface="Microsoft JhengHei Light" panose="020B0304030504040204" pitchFamily="34" charset="-120"/>
              </a:rPr>
            </a:br>
            <a:r>
              <a:rPr lang="zh-TW" altLang="en-US" sz="6600" b="1" dirty="0">
                <a:latin typeface="Microsoft JhengHei Light" panose="020B0304030504040204" pitchFamily="34" charset="-120"/>
                <a:ea typeface="Microsoft JhengHei Light" panose="020B0304030504040204" pitchFamily="34" charset="-120"/>
              </a:rPr>
              <a:t>佐證資料說明書</a:t>
            </a:r>
          </a:p>
        </p:txBody>
      </p:sp>
      <p:sp>
        <p:nvSpPr>
          <p:cNvPr id="3" name="副標題 2">
            <a:extLst>
              <a:ext uri="{FF2B5EF4-FFF2-40B4-BE49-F238E27FC236}">
                <a16:creationId xmlns:a16="http://schemas.microsoft.com/office/drawing/2014/main" id="{3C2DD9DD-4A09-42C2-B4A3-40B94C7864FE}"/>
              </a:ext>
            </a:extLst>
          </p:cNvPr>
          <p:cNvSpPr>
            <a:spLocks noGrp="1"/>
          </p:cNvSpPr>
          <p:nvPr>
            <p:ph type="subTitle" idx="1"/>
          </p:nvPr>
        </p:nvSpPr>
        <p:spPr>
          <a:xfrm>
            <a:off x="1100051" y="4455620"/>
            <a:ext cx="10058400" cy="1643428"/>
          </a:xfrm>
        </p:spPr>
        <p:txBody>
          <a:bodyPr>
            <a:normAutofit/>
          </a:bodyPr>
          <a:lstStyle/>
          <a:p>
            <a:r>
              <a:rPr lang="zh-TW" altLang="en-US" sz="2000" dirty="0"/>
              <a:t>國立雲林科技大學學術期刊論文發表及參加藝術與設計類國際競賽獎勵要點</a:t>
            </a:r>
          </a:p>
        </p:txBody>
      </p:sp>
    </p:spTree>
    <p:extLst>
      <p:ext uri="{BB962C8B-B14F-4D97-AF65-F5344CB8AC3E}">
        <p14:creationId xmlns:p14="http://schemas.microsoft.com/office/powerpoint/2010/main" val="403808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D4546A-E561-4DFC-8823-272950FF7CC7}"/>
              </a:ext>
            </a:extLst>
          </p:cNvPr>
          <p:cNvSpPr>
            <a:spLocks noGrp="1"/>
          </p:cNvSpPr>
          <p:nvPr>
            <p:ph type="title" idx="4294967295"/>
          </p:nvPr>
        </p:nvSpPr>
        <p:spPr>
          <a:xfrm>
            <a:off x="123645" y="103519"/>
            <a:ext cx="10058400" cy="703898"/>
          </a:xfrm>
        </p:spPr>
        <p:txBody>
          <a:bodyPr>
            <a:normAutofit/>
          </a:bodyPr>
          <a:lstStyle/>
          <a:p>
            <a:r>
              <a:rPr lang="zh-TW" altLang="en-US" sz="4000" dirty="0">
                <a:latin typeface="微軟正黑體" panose="020B0604030504040204" pitchFamily="34" charset="-120"/>
                <a:ea typeface="微軟正黑體" panose="020B0604030504040204" pitchFamily="34" charset="-120"/>
              </a:rPr>
              <a:t>說明</a:t>
            </a:r>
          </a:p>
        </p:txBody>
      </p:sp>
      <p:sp>
        <p:nvSpPr>
          <p:cNvPr id="8" name="矩形 7">
            <a:extLst>
              <a:ext uri="{FF2B5EF4-FFF2-40B4-BE49-F238E27FC236}">
                <a16:creationId xmlns:a16="http://schemas.microsoft.com/office/drawing/2014/main" id="{0F516B72-1FD8-432C-B8F4-4307E0BA1A89}"/>
              </a:ext>
            </a:extLst>
          </p:cNvPr>
          <p:cNvSpPr/>
          <p:nvPr/>
        </p:nvSpPr>
        <p:spPr>
          <a:xfrm>
            <a:off x="483079" y="747035"/>
            <a:ext cx="11346612" cy="3819379"/>
          </a:xfrm>
          <a:prstGeom prst="rect">
            <a:avLst/>
          </a:prstGeom>
        </p:spPr>
        <p:txBody>
          <a:bodyPr wrap="square">
            <a:spAutoFit/>
          </a:bodyPr>
          <a:lstStyle/>
          <a:p>
            <a:pPr marL="449263" indent="-449263">
              <a:lnSpc>
                <a:spcPts val="3000"/>
              </a:lnSpc>
              <a:spcBef>
                <a:spcPts val="1200"/>
              </a:spcBef>
              <a:spcAft>
                <a:spcPts val="0"/>
              </a:spcAft>
              <a:buNone/>
            </a:pPr>
            <a:r>
              <a:rPr lang="zh-TW" altLang="en-US" dirty="0">
                <a:latin typeface="微軟正黑體" panose="020B0604030504040204" pitchFamily="34" charset="-120"/>
                <a:ea typeface="微軟正黑體" panose="020B0604030504040204" pitchFamily="34" charset="-120"/>
              </a:rPr>
              <a:t>一、本校教師從事學術研究活動，以本校具名發表優良學術期刊論文（</a:t>
            </a:r>
            <a:r>
              <a:rPr lang="en-US" altLang="zh-TW" dirty="0">
                <a:latin typeface="微軟正黑體" panose="020B0604030504040204" pitchFamily="34" charset="-120"/>
                <a:ea typeface="微軟正黑體" panose="020B0604030504040204" pitchFamily="34" charset="-120"/>
              </a:rPr>
              <a:t>SCI</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SCIE</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SSCI</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A&amp;HCI</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TSSCI</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THCI</a:t>
            </a:r>
            <a:r>
              <a:rPr lang="zh-TW" altLang="en-US" dirty="0">
                <a:latin typeface="微軟正黑體" panose="020B0604030504040204" pitchFamily="34" charset="-120"/>
                <a:ea typeface="微軟正黑體" panose="020B0604030504040204" pitchFamily="34" charset="-120"/>
              </a:rPr>
              <a:t>）或發表於本校</a:t>
            </a:r>
            <a:r>
              <a:rPr lang="en-US" altLang="zh-TW" dirty="0">
                <a:latin typeface="微軟正黑體" panose="020B0604030504040204" pitchFamily="34" charset="-120"/>
                <a:ea typeface="微軟正黑體" panose="020B0604030504040204" pitchFamily="34" charset="-120"/>
              </a:rPr>
              <a:t>JIT</a:t>
            </a:r>
            <a:r>
              <a:rPr lang="zh-TW" altLang="en-US" dirty="0">
                <a:latin typeface="微軟正黑體" panose="020B0604030504040204" pitchFamily="34" charset="-120"/>
                <a:ea typeface="微軟正黑體" panose="020B0604030504040204" pitchFamily="34" charset="-120"/>
              </a:rPr>
              <a:t>期刊，始適用本要點。</a:t>
            </a:r>
            <a:endParaRPr lang="en-US" altLang="zh-TW" dirty="0">
              <a:latin typeface="微軟正黑體" panose="020B0604030504040204" pitchFamily="34" charset="-120"/>
              <a:ea typeface="微軟正黑體" panose="020B0604030504040204" pitchFamily="34" charset="-120"/>
            </a:endParaRPr>
          </a:p>
          <a:p>
            <a:pPr marL="449263" indent="-449263">
              <a:lnSpc>
                <a:spcPts val="3000"/>
              </a:lnSpc>
              <a:spcBef>
                <a:spcPts val="1200"/>
              </a:spcBef>
            </a:pPr>
            <a:r>
              <a:rPr lang="zh-TW" altLang="en-US" dirty="0">
                <a:latin typeface="微軟正黑體" panose="020B0604030504040204" pitchFamily="34" charset="-120"/>
                <a:ea typeface="微軟正黑體" panose="020B0604030504040204" pitchFamily="34" charset="-120"/>
              </a:rPr>
              <a:t>二、若教師對於</a:t>
            </a:r>
            <a:r>
              <a:rPr lang="zh-TW" altLang="zh-TW" b="1" dirty="0">
                <a:latin typeface="微軟正黑體" panose="020B0604030504040204" pitchFamily="34" charset="-120"/>
                <a:ea typeface="微軟正黑體" panose="020B0604030504040204" pitchFamily="34" charset="-120"/>
              </a:rPr>
              <a:t>備註欄說明有疑義，請</a:t>
            </a:r>
            <a:r>
              <a:rPr lang="zh-TW" altLang="en-US" b="1" dirty="0">
                <a:latin typeface="微軟正黑體" panose="020B0604030504040204" pitchFamily="34" charset="-120"/>
                <a:ea typeface="微軟正黑體" panose="020B0604030504040204" pitchFamily="34" charset="-120"/>
              </a:rPr>
              <a:t>依照下述</a:t>
            </a:r>
            <a:r>
              <a:rPr lang="zh-TW" altLang="en-US" b="1" u="sng" dirty="0">
                <a:latin typeface="微軟正黑體" panose="020B0604030504040204" pitchFamily="34" charset="-120"/>
                <a:ea typeface="微軟正黑體" panose="020B0604030504040204" pitchFamily="34" charset="-120"/>
              </a:rPr>
              <a:t>申訴流程</a:t>
            </a:r>
            <a:r>
              <a:rPr lang="zh-TW" altLang="en-US" b="1" dirty="0">
                <a:latin typeface="微軟正黑體" panose="020B0604030504040204" pitchFamily="34" charset="-120"/>
                <a:ea typeface="微軟正黑體" panose="020B0604030504040204" pitchFamily="34" charset="-120"/>
              </a:rPr>
              <a:t>與</a:t>
            </a:r>
            <a:r>
              <a:rPr lang="zh-TW" altLang="en-US" b="1" u="sng" dirty="0">
                <a:latin typeface="微軟正黑體" panose="020B0604030504040204" pitchFamily="34" charset="-120"/>
                <a:ea typeface="微軟正黑體" panose="020B0604030504040204" pitchFamily="34" charset="-120"/>
              </a:rPr>
              <a:t>文件格式</a:t>
            </a:r>
            <a:r>
              <a:rPr lang="zh-TW" altLang="en-US" b="1" dirty="0">
                <a:latin typeface="微軟正黑體" panose="020B0604030504040204" pitchFamily="34" charset="-120"/>
                <a:ea typeface="微軟正黑體" panose="020B0604030504040204" pitchFamily="34" charset="-120"/>
              </a:rPr>
              <a:t>提供</a:t>
            </a:r>
            <a:r>
              <a:rPr lang="zh-TW" altLang="zh-TW" b="1" u="sng" dirty="0">
                <a:solidFill>
                  <a:srgbClr val="C00000"/>
                </a:solidFill>
                <a:latin typeface="微軟正黑體" panose="020B0604030504040204" pitchFamily="34" charset="-120"/>
                <a:ea typeface="微軟正黑體" panose="020B0604030504040204" pitchFamily="34" charset="-120"/>
              </a:rPr>
              <a:t>佐證資料</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E-mail</a:t>
            </a:r>
            <a:r>
              <a:rPr lang="zh-TW" altLang="en-US" dirty="0">
                <a:latin typeface="微軟正黑體" panose="020B0604030504040204" pitchFamily="34" charset="-120"/>
                <a:ea typeface="微軟正黑體" panose="020B0604030504040204" pitchFamily="34" charset="-120"/>
              </a:rPr>
              <a:t>給研發處承辦人，</a:t>
            </a:r>
            <a:r>
              <a:rPr lang="en-US" altLang="zh-TW" b="1" dirty="0">
                <a:latin typeface="微軟正黑體" panose="020B0604030504040204" pitchFamily="34" charset="-120"/>
                <a:ea typeface="微軟正黑體" panose="020B0604030504040204" pitchFamily="34" charset="-120"/>
              </a:rPr>
              <a:t>E-mail</a:t>
            </a:r>
            <a:r>
              <a:rPr lang="zh-TW" altLang="en-US" b="1" dirty="0">
                <a:latin typeface="微軟正黑體" panose="020B0604030504040204" pitchFamily="34" charset="-120"/>
                <a:ea typeface="微軟正黑體" panose="020B0604030504040204" pitchFamily="34" charset="-120"/>
              </a:rPr>
              <a:t>主旨：「</a:t>
            </a:r>
            <a:r>
              <a:rPr lang="en-US" altLang="zh-TW" b="1" dirty="0">
                <a:latin typeface="微軟正黑體" panose="020B0604030504040204" pitchFamily="34" charset="-120"/>
                <a:ea typeface="微軟正黑體" panose="020B0604030504040204" pitchFamily="34" charset="-120"/>
              </a:rPr>
              <a:t>113</a:t>
            </a:r>
            <a:r>
              <a:rPr lang="zh-TW" altLang="en-US" b="1" dirty="0">
                <a:latin typeface="微軟正黑體" panose="020B0604030504040204" pitchFamily="34" charset="-120"/>
                <a:ea typeface="微軟正黑體" panose="020B0604030504040204" pitchFamily="34" charset="-120"/>
              </a:rPr>
              <a:t>年度論文獎勵佐證資料</a:t>
            </a:r>
            <a:r>
              <a:rPr lang="en-US" altLang="zh-TW" b="1" dirty="0">
                <a:latin typeface="微軟正黑體" panose="020B0604030504040204" pitchFamily="34" charset="-120"/>
                <a:ea typeface="微軟正黑體" panose="020B0604030504040204" pitchFamily="34" charset="-120"/>
              </a:rPr>
              <a:t>-</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系所名稱</a:t>
            </a:r>
            <a:r>
              <a:rPr lang="en-US" altLang="zh-TW" b="1" dirty="0">
                <a:solidFill>
                  <a:srgbClr val="0070C0"/>
                </a:solidFill>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教師名稱</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，例如</a:t>
            </a:r>
            <a:r>
              <a:rPr lang="en-US" altLang="zh-TW"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113</a:t>
            </a:r>
            <a:r>
              <a:rPr lang="zh-TW" altLang="en-US" b="1" dirty="0">
                <a:latin typeface="微軟正黑體" panose="020B0604030504040204" pitchFamily="34" charset="-120"/>
                <a:ea typeface="微軟正黑體" panose="020B0604030504040204" pitchFamily="34" charset="-120"/>
              </a:rPr>
              <a:t>年度論文獎勵佐證資料</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電子系</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黃建盛」</a:t>
            </a:r>
            <a:r>
              <a:rPr lang="zh-TW" altLang="zh-TW"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a:t>
            </a:r>
            <a:r>
              <a:rPr lang="zh-TW" altLang="zh-TW" dirty="0">
                <a:latin typeface="微軟正黑體" panose="020B0604030504040204" pitchFamily="34" charset="-120"/>
                <a:ea typeface="微軟正黑體" panose="020B0604030504040204" pitchFamily="34" charset="-120"/>
              </a:rPr>
              <a:t>研發處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沈秀容</a:t>
            </a:r>
            <a:r>
              <a:rPr lang="zh-TW" altLang="zh-TW" dirty="0">
                <a:latin typeface="微軟正黑體" panose="020B0604030504040204" pitchFamily="34" charset="-120"/>
                <a:ea typeface="微軟正黑體" panose="020B0604030504040204" pitchFamily="34" charset="-120"/>
              </a:rPr>
              <a:t>小姐，分機</a:t>
            </a:r>
            <a:r>
              <a:rPr lang="en-US" altLang="zh-TW" dirty="0">
                <a:latin typeface="微軟正黑體" panose="020B0604030504040204" pitchFamily="34" charset="-120"/>
                <a:ea typeface="微軟正黑體" panose="020B0604030504040204" pitchFamily="34" charset="-120"/>
              </a:rPr>
              <a:t>2546</a:t>
            </a:r>
            <a:r>
              <a:rPr lang="zh-TW" altLang="zh-TW"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E-mail: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hjshen@yuntech.edu.tw</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449263" indent="-449263">
              <a:lnSpc>
                <a:spcPts val="3000"/>
              </a:lnSpc>
              <a:spcBef>
                <a:spcPts val="1200"/>
              </a:spcBef>
              <a:spcAft>
                <a:spcPts val="0"/>
              </a:spcAft>
              <a:buNone/>
            </a:pPr>
            <a:r>
              <a:rPr lang="zh-TW" altLang="en-US" dirty="0">
                <a:latin typeface="微軟正黑體" panose="020B0604030504040204" pitchFamily="34" charset="-120"/>
                <a:ea typeface="微軟正黑體" panose="020B0604030504040204" pitchFamily="34" charset="-120"/>
              </a:rPr>
              <a:t>三、</a:t>
            </a:r>
            <a:r>
              <a:rPr lang="zh-TW" altLang="en-US" b="1" dirty="0">
                <a:solidFill>
                  <a:srgbClr val="C00000"/>
                </a:solidFill>
                <a:latin typeface="微軟正黑體" panose="020B0604030504040204" pitchFamily="34" charset="-120"/>
                <a:ea typeface="微軟正黑體" panose="020B0604030504040204" pitchFamily="34" charset="-120"/>
              </a:rPr>
              <a:t>不予獎勵原因</a:t>
            </a:r>
            <a:r>
              <a:rPr lang="zh-TW" altLang="en-US" b="1" dirty="0">
                <a:latin typeface="微軟正黑體" panose="020B0604030504040204" pitchFamily="34" charset="-120"/>
                <a:ea typeface="微軟正黑體" panose="020B0604030504040204" pitchFamily="34" charset="-120"/>
              </a:rPr>
              <a:t>可分為兩部份：</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一</a:t>
            </a:r>
            <a:r>
              <a:rPr lang="en-US" altLang="zh-TW"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非補助範圍</a:t>
            </a:r>
            <a:r>
              <a:rPr lang="zh-TW" altLang="en-US" dirty="0">
                <a:latin typeface="微軟正黑體" panose="020B0604030504040204" pitchFamily="34" charset="-120"/>
                <a:ea typeface="微軟正黑體" panose="020B0604030504040204" pitchFamily="34" charset="-120"/>
              </a:rPr>
              <a:t>：係指</a:t>
            </a:r>
            <a:r>
              <a:rPr lang="zh-TW" altLang="en-US" b="1" dirty="0">
                <a:latin typeface="微軟正黑體" panose="020B0604030504040204" pitchFamily="34" charset="-120"/>
                <a:ea typeface="微軟正黑體" panose="020B0604030504040204" pitchFamily="34" charset="-120"/>
              </a:rPr>
              <a:t>該篇期刊論文</a:t>
            </a:r>
            <a:r>
              <a:rPr lang="zh-TW" altLang="en-US" b="1" u="sng" dirty="0">
                <a:solidFill>
                  <a:srgbClr val="C00000"/>
                </a:solidFill>
                <a:latin typeface="微軟正黑體" panose="020B0604030504040204" pitchFamily="34" charset="-120"/>
                <a:ea typeface="微軟正黑體" panose="020B0604030504040204" pitchFamily="34" charset="-120"/>
              </a:rPr>
              <a:t>非本要點補助獎勵之範圍</a:t>
            </a:r>
            <a:r>
              <a:rPr lang="en-US" altLang="zh-TW" dirty="0">
                <a:solidFill>
                  <a:srgbClr val="C00000"/>
                </a:solidFill>
                <a:latin typeface="微軟正黑體" panose="020B0604030504040204" pitchFamily="34" charset="-120"/>
                <a:ea typeface="微軟正黑體" panose="020B0604030504040204" pitchFamily="34" charset="-120"/>
              </a:rPr>
              <a:t>(</a:t>
            </a:r>
            <a:r>
              <a:rPr lang="zh-TW" altLang="en-US" dirty="0">
                <a:solidFill>
                  <a:srgbClr val="C00000"/>
                </a:solidFill>
                <a:latin typeface="微軟正黑體" panose="020B0604030504040204" pitchFamily="34" charset="-120"/>
                <a:ea typeface="微軟正黑體" panose="020B0604030504040204" pitchFamily="34" charset="-120"/>
              </a:rPr>
              <a:t>今</a:t>
            </a:r>
            <a:r>
              <a:rPr lang="en-US" altLang="zh-TW" dirty="0">
                <a:solidFill>
                  <a:srgbClr val="C00000"/>
                </a:solidFill>
                <a:latin typeface="微軟正黑體" panose="020B0604030504040204" pitchFamily="34" charset="-120"/>
                <a:ea typeface="微軟正黑體" panose="020B0604030504040204" pitchFamily="34" charset="-120"/>
              </a:rPr>
              <a:t>(114)</a:t>
            </a:r>
            <a:r>
              <a:rPr lang="zh-TW" altLang="en-US" dirty="0">
                <a:solidFill>
                  <a:srgbClr val="C00000"/>
                </a:solidFill>
                <a:latin typeface="微軟正黑體" panose="020B0604030504040204" pitchFamily="34" charset="-120"/>
                <a:ea typeface="微軟正黑體" panose="020B0604030504040204" pitchFamily="34" charset="-120"/>
              </a:rPr>
              <a:t>年補助範圍為</a:t>
            </a:r>
            <a:r>
              <a:rPr lang="en-US" altLang="zh-TW" dirty="0">
                <a:solidFill>
                  <a:srgbClr val="C00000"/>
                </a:solidFill>
                <a:latin typeface="微軟正黑體" panose="020B0604030504040204" pitchFamily="34" charset="-120"/>
                <a:ea typeface="微軟正黑體" panose="020B0604030504040204" pitchFamily="34" charset="-120"/>
              </a:rPr>
              <a:t>113</a:t>
            </a:r>
            <a:r>
              <a:rPr lang="zh-TW" altLang="en-US" dirty="0">
                <a:solidFill>
                  <a:srgbClr val="C00000"/>
                </a:solidFill>
                <a:latin typeface="微軟正黑體" panose="020B0604030504040204" pitchFamily="34" charset="-120"/>
                <a:ea typeface="微軟正黑體" panose="020B0604030504040204" pitchFamily="34" charset="-120"/>
              </a:rPr>
              <a:t>年</a:t>
            </a:r>
            <a:r>
              <a:rPr lang="en-US" altLang="zh-TW" dirty="0">
                <a:solidFill>
                  <a:srgbClr val="C00000"/>
                </a:solidFill>
                <a:latin typeface="微軟正黑體" panose="020B0604030504040204" pitchFamily="34" charset="-120"/>
                <a:ea typeface="微軟正黑體" panose="020B0604030504040204" pitchFamily="34" charset="-120"/>
              </a:rPr>
              <a:t>(2024</a:t>
            </a:r>
            <a:r>
              <a:rPr lang="zh-TW" altLang="en-US" dirty="0">
                <a:solidFill>
                  <a:srgbClr val="C00000"/>
                </a:solidFill>
                <a:latin typeface="微軟正黑體" panose="020B0604030504040204" pitchFamily="34" charset="-120"/>
                <a:ea typeface="微軟正黑體" panose="020B0604030504040204" pitchFamily="34" charset="-120"/>
              </a:rPr>
              <a:t>年</a:t>
            </a:r>
            <a:r>
              <a:rPr lang="en-US" altLang="zh-TW" dirty="0">
                <a:solidFill>
                  <a:srgbClr val="C00000"/>
                </a:solidFill>
                <a:latin typeface="微軟正黑體" panose="020B0604030504040204" pitchFamily="34" charset="-120"/>
                <a:ea typeface="微軟正黑體" panose="020B0604030504040204" pitchFamily="34" charset="-120"/>
              </a:rPr>
              <a:t>)</a:t>
            </a:r>
            <a:r>
              <a:rPr lang="zh-TW" altLang="en-US" dirty="0">
                <a:solidFill>
                  <a:srgbClr val="C00000"/>
                </a:solidFill>
                <a:latin typeface="微軟正黑體" panose="020B0604030504040204" pitchFamily="34" charset="-120"/>
                <a:ea typeface="微軟正黑體" panose="020B0604030504040204" pitchFamily="34" charset="-120"/>
              </a:rPr>
              <a:t>出版</a:t>
            </a:r>
            <a:r>
              <a:rPr lang="en-US" altLang="zh-TW" dirty="0">
                <a:solidFill>
                  <a:srgbClr val="C00000"/>
                </a:solidFill>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二</a:t>
            </a:r>
            <a:r>
              <a:rPr lang="en-US" altLang="zh-TW"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請檢附佐證資料</a:t>
            </a:r>
            <a:r>
              <a:rPr lang="zh-TW" altLang="en-US" dirty="0">
                <a:latin typeface="微軟正黑體" panose="020B0604030504040204" pitchFamily="34" charset="-120"/>
                <a:ea typeface="微軟正黑體" panose="020B0604030504040204" pitchFamily="34" charset="-120"/>
              </a:rPr>
              <a:t>：請教師</a:t>
            </a:r>
            <a:r>
              <a:rPr lang="zh-TW" altLang="en-US" b="1" dirty="0">
                <a:latin typeface="微軟正黑體" panose="020B0604030504040204" pitchFamily="34" charset="-120"/>
                <a:ea typeface="微軟正黑體" panose="020B0604030504040204" pitchFamily="34" charset="-120"/>
              </a:rPr>
              <a:t>依照以下</a:t>
            </a:r>
            <a:r>
              <a:rPr lang="zh-TW" altLang="en-US" b="1" dirty="0">
                <a:solidFill>
                  <a:srgbClr val="C00000"/>
                </a:solidFill>
                <a:latin typeface="微軟正黑體" panose="020B0604030504040204" pitchFamily="34" charset="-120"/>
                <a:ea typeface="微軟正黑體" panose="020B0604030504040204" pitchFamily="34" charset="-120"/>
              </a:rPr>
              <a:t>狀況</a:t>
            </a:r>
            <a:r>
              <a:rPr lang="zh-TW" altLang="en-US" dirty="0">
                <a:latin typeface="微軟正黑體" panose="020B0604030504040204" pitchFamily="34" charset="-120"/>
                <a:ea typeface="微軟正黑體" panose="020B0604030504040204" pitchFamily="34" charset="-120"/>
              </a:rPr>
              <a:t>，檢附</a:t>
            </a:r>
            <a:r>
              <a:rPr lang="zh-TW" altLang="en-US" b="1" u="sng" dirty="0">
                <a:solidFill>
                  <a:srgbClr val="C00000"/>
                </a:solidFill>
                <a:latin typeface="微軟正黑體" panose="020B0604030504040204" pitchFamily="34" charset="-120"/>
                <a:ea typeface="微軟正黑體" panose="020B0604030504040204" pitchFamily="34" charset="-120"/>
              </a:rPr>
              <a:t>符合文件格式的佐證資料</a:t>
            </a:r>
            <a:r>
              <a:rPr lang="zh-TW" altLang="en-US" dirty="0">
                <a:latin typeface="微軟正黑體" panose="020B0604030504040204" pitchFamily="34" charset="-120"/>
                <a:ea typeface="微軟正黑體" panose="020B0604030504040204" pitchFamily="34" charset="-120"/>
              </a:rPr>
              <a:t>，資料格式請參考</a:t>
            </a:r>
            <a:r>
              <a:rPr lang="en-US" altLang="zh-TW" dirty="0">
                <a:latin typeface="微軟正黑體" panose="020B0604030504040204" pitchFamily="34" charset="-120"/>
                <a:ea typeface="微軟正黑體" panose="020B0604030504040204" pitchFamily="34" charset="-120"/>
              </a:rPr>
              <a:t>Excel</a:t>
            </a:r>
            <a:r>
              <a:rPr lang="zh-TW" altLang="en-US" dirty="0">
                <a:latin typeface="微軟正黑體" panose="020B0604030504040204" pitchFamily="34" charset="-120"/>
                <a:ea typeface="微軟正黑體" panose="020B0604030504040204" pitchFamily="34" charset="-120"/>
              </a:rPr>
              <a:t>檔案</a:t>
            </a:r>
            <a:r>
              <a:rPr lang="en-US" altLang="zh-TW" sz="1600" b="1" dirty="0">
                <a:solidFill>
                  <a:srgbClr val="C00000"/>
                </a:solidFill>
                <a:latin typeface="微軟正黑體" panose="020B0604030504040204" pitchFamily="34" charset="-120"/>
                <a:ea typeface="微軟正黑體" panose="020B0604030504040204" pitchFamily="34" charset="-120"/>
              </a:rPr>
              <a:t>(113</a:t>
            </a:r>
            <a:r>
              <a:rPr lang="zh-TW" altLang="en-US" sz="1600" b="1" dirty="0">
                <a:solidFill>
                  <a:srgbClr val="C00000"/>
                </a:solidFill>
                <a:latin typeface="微軟正黑體" panose="020B0604030504040204" pitchFamily="34" charset="-120"/>
                <a:ea typeface="微軟正黑體" panose="020B0604030504040204" pitchFamily="34" charset="-120"/>
              </a:rPr>
              <a:t>年度期刊論文獎勵金</a:t>
            </a:r>
            <a:r>
              <a:rPr lang="en-US" altLang="zh-TW" sz="1600" b="1" dirty="0">
                <a:solidFill>
                  <a:srgbClr val="C0000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佐證資料格式</a:t>
            </a:r>
            <a:r>
              <a:rPr lang="en-US" altLang="zh-TW" sz="1600" b="1" dirty="0">
                <a:solidFill>
                  <a:srgbClr val="C00000"/>
                </a:solidFill>
                <a:latin typeface="微軟正黑體" panose="020B0604030504040204" pitchFamily="34" charset="-120"/>
                <a:ea typeface="微軟正黑體" panose="020B0604030504040204" pitchFamily="34" charset="-120"/>
              </a:rPr>
              <a:t>.xlsx) </a:t>
            </a:r>
            <a:r>
              <a:rPr lang="zh-TW" altLang="en-US" dirty="0">
                <a:latin typeface="微軟正黑體" panose="020B0604030504040204" pitchFamily="34" charset="-120"/>
                <a:ea typeface="微軟正黑體" panose="020B0604030504040204" pitchFamily="34" charset="-120"/>
              </a:rPr>
              <a:t>，說明如下：</a:t>
            </a:r>
            <a:endParaRPr lang="en-US" altLang="zh-TW"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D5F8DE06-FC2A-4A56-8283-AFF77281C3F3}"/>
              </a:ext>
            </a:extLst>
          </p:cNvPr>
          <p:cNvSpPr/>
          <p:nvPr/>
        </p:nvSpPr>
        <p:spPr>
          <a:xfrm>
            <a:off x="1053152" y="4951135"/>
            <a:ext cx="10360325" cy="1107996"/>
          </a:xfrm>
          <a:prstGeom prst="rect">
            <a:avLst/>
          </a:prstGeom>
          <a:ln>
            <a:solidFill>
              <a:schemeClr val="tx1"/>
            </a:solidFill>
          </a:ln>
        </p:spPr>
        <p:txBody>
          <a:bodyPr wrap="square">
            <a:spAutoFit/>
          </a:bodyPr>
          <a:lstStyle/>
          <a:p>
            <a:pPr marL="361950" indent="-361950">
              <a:spcBef>
                <a:spcPts val="1200"/>
              </a:spcBef>
            </a:pPr>
            <a:r>
              <a:rPr lang="zh-TW" altLang="en-US" sz="1400" b="1" dirty="0">
                <a:latin typeface="微軟正黑體" panose="020B0604030504040204" pitchFamily="34" charset="-120"/>
                <a:ea typeface="微軟正黑體" panose="020B0604030504040204" pitchFamily="34" charset="-120"/>
              </a:rPr>
              <a:t>狀況</a:t>
            </a:r>
            <a:r>
              <a:rPr lang="en-US" altLang="zh-TW" sz="1400" b="1" dirty="0">
                <a:latin typeface="微軟正黑體" panose="020B0604030504040204" pitchFamily="34" charset="-120"/>
                <a:ea typeface="微軟正黑體" panose="020B0604030504040204" pitchFamily="34" charset="-120"/>
              </a:rPr>
              <a:t>1-</a:t>
            </a:r>
            <a:r>
              <a:rPr lang="zh-TW" altLang="en-US" sz="1400" dirty="0">
                <a:latin typeface="微軟正黑體" panose="020B0604030504040204" pitchFamily="34" charset="-120"/>
                <a:ea typeface="微軟正黑體" panose="020B0604030504040204" pitchFamily="34" charset="-120"/>
              </a:rPr>
              <a:t>若</a:t>
            </a:r>
            <a:r>
              <a:rPr lang="zh-TW" altLang="en-US" sz="1400" b="1" dirty="0">
                <a:latin typeface="微軟正黑體" panose="020B0604030504040204" pitchFamily="34" charset="-120"/>
                <a:ea typeface="微軟正黑體" panose="020B0604030504040204" pitchFamily="34" charset="-120"/>
              </a:rPr>
              <a:t>教師文章屬於</a:t>
            </a:r>
            <a:r>
              <a:rPr lang="en-US" altLang="zh-TW" sz="1400" b="1" dirty="0">
                <a:solidFill>
                  <a:srgbClr val="0070C0"/>
                </a:solidFill>
                <a:latin typeface="微軟正黑體" panose="020B0604030504040204" pitchFamily="34" charset="-120"/>
                <a:ea typeface="微軟正黑體" panose="020B0604030504040204" pitchFamily="34" charset="-120"/>
              </a:rPr>
              <a:t>SCI</a:t>
            </a:r>
            <a:r>
              <a:rPr lang="zh-TW" altLang="en-US" sz="1400" b="1" dirty="0">
                <a:solidFill>
                  <a:srgbClr val="0070C0"/>
                </a:solidFill>
                <a:latin typeface="微軟正黑體" panose="020B0604030504040204" pitchFamily="34" charset="-120"/>
                <a:ea typeface="微軟正黑體" panose="020B0604030504040204" pitchFamily="34" charset="-120"/>
              </a:rPr>
              <a:t>、</a:t>
            </a:r>
            <a:r>
              <a:rPr lang="en-US" altLang="zh-TW" sz="1400" b="1" dirty="0">
                <a:solidFill>
                  <a:srgbClr val="0070C0"/>
                </a:solidFill>
                <a:latin typeface="微軟正黑體" panose="020B0604030504040204" pitchFamily="34" charset="-120"/>
                <a:ea typeface="微軟正黑體" panose="020B0604030504040204" pitchFamily="34" charset="-120"/>
              </a:rPr>
              <a:t>SCIE</a:t>
            </a:r>
            <a:r>
              <a:rPr lang="zh-TW" altLang="en-US" sz="1400" b="1" dirty="0">
                <a:solidFill>
                  <a:srgbClr val="0070C0"/>
                </a:solidFill>
                <a:latin typeface="微軟正黑體" panose="020B0604030504040204" pitchFamily="34" charset="-120"/>
                <a:ea typeface="微軟正黑體" panose="020B0604030504040204" pitchFamily="34" charset="-120"/>
              </a:rPr>
              <a:t>、</a:t>
            </a:r>
            <a:r>
              <a:rPr lang="en-US" altLang="zh-TW" sz="1400" b="1" dirty="0">
                <a:solidFill>
                  <a:srgbClr val="0070C0"/>
                </a:solidFill>
                <a:latin typeface="微軟正黑體" panose="020B0604030504040204" pitchFamily="34" charset="-120"/>
                <a:ea typeface="微軟正黑體" panose="020B0604030504040204" pitchFamily="34" charset="-120"/>
              </a:rPr>
              <a:t>SSCI</a:t>
            </a:r>
            <a:r>
              <a:rPr lang="zh-TW" altLang="en-US" sz="1400" b="1" dirty="0">
                <a:solidFill>
                  <a:srgbClr val="0070C0"/>
                </a:solidFill>
                <a:latin typeface="微軟正黑體" panose="020B0604030504040204" pitchFamily="34" charset="-120"/>
                <a:ea typeface="微軟正黑體" panose="020B0604030504040204" pitchFamily="34" charset="-120"/>
              </a:rPr>
              <a:t>、</a:t>
            </a:r>
            <a:r>
              <a:rPr lang="en-US" altLang="zh-TW" sz="1400" b="1" dirty="0">
                <a:solidFill>
                  <a:srgbClr val="0070C0"/>
                </a:solidFill>
                <a:latin typeface="微軟正黑體" panose="020B0604030504040204" pitchFamily="34" charset="-120"/>
                <a:ea typeface="微軟正黑體" panose="020B0604030504040204" pitchFamily="34" charset="-120"/>
              </a:rPr>
              <a:t>A&amp;HCI</a:t>
            </a:r>
            <a:r>
              <a:rPr lang="zh-TW" altLang="en-US" sz="1400" dirty="0">
                <a:latin typeface="微軟正黑體" panose="020B0604030504040204" pitchFamily="34" charset="-120"/>
                <a:ea typeface="微軟正黑體" panose="020B0604030504040204" pitchFamily="34" charset="-120"/>
              </a:rPr>
              <a:t>學科索引：</a:t>
            </a:r>
            <a:br>
              <a:rPr lang="en-US" altLang="zh-TW" sz="1400" dirty="0">
                <a:latin typeface="微軟正黑體" panose="020B0604030504040204" pitchFamily="34" charset="-120"/>
                <a:ea typeface="微軟正黑體" panose="020B0604030504040204" pitchFamily="34" charset="-120"/>
              </a:rPr>
            </a:br>
            <a:r>
              <a:rPr lang="zh-TW" altLang="en-US" sz="1400" dirty="0">
                <a:latin typeface="微軟正黑體" panose="020B0604030504040204" pitchFamily="34" charset="-120"/>
                <a:ea typeface="微軟正黑體" panose="020B0604030504040204" pitchFamily="34" charset="-120"/>
              </a:rPr>
              <a:t>請檢視後續</a:t>
            </a:r>
            <a:r>
              <a:rPr lang="en-US" altLang="zh-TW" sz="1400" dirty="0">
                <a:latin typeface="微軟正黑體" panose="020B0604030504040204" pitchFamily="34" charset="-120"/>
                <a:ea typeface="微軟正黑體" panose="020B0604030504040204" pitchFamily="34" charset="-120"/>
              </a:rPr>
              <a:t>PPT</a:t>
            </a:r>
            <a:r>
              <a:rPr lang="zh-TW" altLang="en-US" sz="1400" dirty="0">
                <a:latin typeface="微軟正黑體" panose="020B0604030504040204" pitchFamily="34" charset="-120"/>
                <a:ea typeface="微軟正黑體" panose="020B0604030504040204" pitchFamily="34" charset="-120"/>
              </a:rPr>
              <a:t>的</a:t>
            </a:r>
            <a:r>
              <a:rPr lang="zh-TW" altLang="en-US" sz="1400" b="1" dirty="0">
                <a:solidFill>
                  <a:srgbClr val="C00000"/>
                </a:solidFill>
                <a:latin typeface="微軟正黑體" panose="020B0604030504040204" pitchFamily="34" charset="-120"/>
                <a:ea typeface="微軟正黑體" panose="020B0604030504040204" pitchFamily="34" charset="-120"/>
              </a:rPr>
              <a:t>檢附佐證資料</a:t>
            </a:r>
            <a:r>
              <a:rPr lang="en-US" altLang="zh-TW" sz="1400" b="1" dirty="0">
                <a:solidFill>
                  <a:srgbClr val="C00000"/>
                </a:solidFill>
                <a:latin typeface="微軟正黑體" panose="020B0604030504040204" pitchFamily="34" charset="-120"/>
                <a:ea typeface="微軟正黑體" panose="020B0604030504040204" pitchFamily="34" charset="-120"/>
              </a:rPr>
              <a:t>(</a:t>
            </a:r>
            <a:r>
              <a:rPr lang="zh-TW" altLang="en-US" sz="1400" b="1" dirty="0">
                <a:solidFill>
                  <a:srgbClr val="C00000"/>
                </a:solidFill>
                <a:latin typeface="微軟正黑體" panose="020B0604030504040204" pitchFamily="34" charset="-120"/>
                <a:ea typeface="微軟正黑體" panose="020B0604030504040204" pitchFamily="34" charset="-120"/>
              </a:rPr>
              <a:t>Ａ</a:t>
            </a:r>
            <a:r>
              <a:rPr lang="en-US" altLang="zh-TW" sz="1400" b="1" dirty="0">
                <a:solidFill>
                  <a:srgbClr val="C00000"/>
                </a:solidFill>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申訴流程。</a:t>
            </a:r>
            <a:endParaRPr lang="en-US" altLang="zh-TW" sz="1400" dirty="0">
              <a:latin typeface="微軟正黑體" panose="020B0604030504040204" pitchFamily="34" charset="-120"/>
              <a:ea typeface="微軟正黑體" panose="020B0604030504040204" pitchFamily="34" charset="-120"/>
            </a:endParaRPr>
          </a:p>
          <a:p>
            <a:pPr marL="361950" indent="-361950">
              <a:spcBef>
                <a:spcPts val="1200"/>
              </a:spcBef>
            </a:pPr>
            <a:r>
              <a:rPr lang="zh-TW" altLang="en-US" sz="1400" b="1" dirty="0">
                <a:latin typeface="微軟正黑體" panose="020B0604030504040204" pitchFamily="34" charset="-120"/>
                <a:ea typeface="微軟正黑體" panose="020B0604030504040204" pitchFamily="34" charset="-120"/>
              </a:rPr>
              <a:t>狀況</a:t>
            </a:r>
            <a:r>
              <a:rPr lang="en-US" altLang="zh-TW" sz="1400" b="1"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若</a:t>
            </a:r>
            <a:r>
              <a:rPr lang="zh-TW" altLang="en-US" sz="1400" b="1" dirty="0">
                <a:latin typeface="微軟正黑體" panose="020B0604030504040204" pitchFamily="34" charset="-120"/>
                <a:ea typeface="微軟正黑體" panose="020B0604030504040204" pitchFamily="34" charset="-120"/>
              </a:rPr>
              <a:t>教師文章屬於</a:t>
            </a:r>
            <a:r>
              <a:rPr lang="en-US" altLang="zh-TW" sz="1400" b="1" dirty="0">
                <a:solidFill>
                  <a:srgbClr val="0070C0"/>
                </a:solidFill>
                <a:latin typeface="微軟正黑體" panose="020B0604030504040204" pitchFamily="34" charset="-120"/>
                <a:ea typeface="微軟正黑體" panose="020B0604030504040204" pitchFamily="34" charset="-120"/>
              </a:rPr>
              <a:t>TSSCI</a:t>
            </a:r>
            <a:r>
              <a:rPr lang="zh-TW" altLang="en-US" sz="1400" b="1" dirty="0">
                <a:solidFill>
                  <a:srgbClr val="0070C0"/>
                </a:solidFill>
                <a:latin typeface="微軟正黑體" panose="020B0604030504040204" pitchFamily="34" charset="-120"/>
                <a:ea typeface="微軟正黑體" panose="020B0604030504040204" pitchFamily="34" charset="-120"/>
              </a:rPr>
              <a:t>、</a:t>
            </a:r>
            <a:r>
              <a:rPr lang="en-US" altLang="zh-TW" sz="1400" b="1" dirty="0">
                <a:solidFill>
                  <a:srgbClr val="0070C0"/>
                </a:solidFill>
                <a:latin typeface="微軟正黑體" panose="020B0604030504040204" pitchFamily="34" charset="-120"/>
                <a:ea typeface="微軟正黑體" panose="020B0604030504040204" pitchFamily="34" charset="-120"/>
              </a:rPr>
              <a:t>THCI</a:t>
            </a:r>
            <a:r>
              <a:rPr lang="zh-TW" altLang="en-US" sz="1400" dirty="0">
                <a:latin typeface="微軟正黑體" panose="020B0604030504040204" pitchFamily="34" charset="-120"/>
                <a:ea typeface="微軟正黑體" panose="020B0604030504040204" pitchFamily="34" charset="-120"/>
              </a:rPr>
              <a:t>學科索引：</a:t>
            </a:r>
            <a:br>
              <a:rPr lang="en-US" altLang="zh-TW" sz="1400" dirty="0">
                <a:latin typeface="微軟正黑體" panose="020B0604030504040204" pitchFamily="34" charset="-120"/>
                <a:ea typeface="微軟正黑體" panose="020B0604030504040204" pitchFamily="34" charset="-120"/>
              </a:rPr>
            </a:br>
            <a:r>
              <a:rPr lang="zh-TW" altLang="en-US" sz="1400" dirty="0">
                <a:latin typeface="微軟正黑體" panose="020B0604030504040204" pitchFamily="34" charset="-120"/>
                <a:ea typeface="微軟正黑體" panose="020B0604030504040204" pitchFamily="34" charset="-120"/>
              </a:rPr>
              <a:t>請檢視後續</a:t>
            </a:r>
            <a:r>
              <a:rPr lang="en-US" altLang="zh-TW" sz="1400" dirty="0">
                <a:latin typeface="微軟正黑體" panose="020B0604030504040204" pitchFamily="34" charset="-120"/>
                <a:ea typeface="微軟正黑體" panose="020B0604030504040204" pitchFamily="34" charset="-120"/>
              </a:rPr>
              <a:t>PPT</a:t>
            </a:r>
            <a:r>
              <a:rPr lang="zh-TW" altLang="en-US" sz="1400" dirty="0">
                <a:latin typeface="微軟正黑體" panose="020B0604030504040204" pitchFamily="34" charset="-120"/>
                <a:ea typeface="微軟正黑體" panose="020B0604030504040204" pitchFamily="34" charset="-120"/>
              </a:rPr>
              <a:t>的</a:t>
            </a:r>
            <a:r>
              <a:rPr lang="zh-TW" altLang="en-US" sz="1400" b="1" dirty="0">
                <a:solidFill>
                  <a:srgbClr val="C00000"/>
                </a:solidFill>
                <a:latin typeface="微軟正黑體" panose="020B0604030504040204" pitchFamily="34" charset="-120"/>
                <a:ea typeface="微軟正黑體" panose="020B0604030504040204" pitchFamily="34" charset="-120"/>
              </a:rPr>
              <a:t>檢附佐證資料</a:t>
            </a:r>
            <a:r>
              <a:rPr lang="en-US" altLang="zh-TW" sz="1400" b="1" dirty="0">
                <a:solidFill>
                  <a:srgbClr val="C00000"/>
                </a:solidFill>
                <a:latin typeface="微軟正黑體" panose="020B0604030504040204" pitchFamily="34" charset="-120"/>
                <a:ea typeface="微軟正黑體" panose="020B0604030504040204" pitchFamily="34" charset="-120"/>
              </a:rPr>
              <a:t>(B)</a:t>
            </a:r>
            <a:r>
              <a:rPr lang="zh-TW" altLang="en-US" sz="1400" dirty="0">
                <a:latin typeface="微軟正黑體" panose="020B0604030504040204" pitchFamily="34" charset="-120"/>
                <a:ea typeface="微軟正黑體" panose="020B0604030504040204" pitchFamily="34" charset="-120"/>
              </a:rPr>
              <a:t>申訴流程。</a:t>
            </a:r>
            <a:endParaRPr lang="en-US" altLang="zh-TW"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372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578A83-989F-4936-A930-54D8F35FB692}"/>
              </a:ext>
            </a:extLst>
          </p:cNvPr>
          <p:cNvSpPr>
            <a:spLocks noGrp="1"/>
          </p:cNvSpPr>
          <p:nvPr>
            <p:ph type="title" idx="4294967295"/>
          </p:nvPr>
        </p:nvSpPr>
        <p:spPr>
          <a:xfrm>
            <a:off x="92015" y="188780"/>
            <a:ext cx="10058400" cy="523875"/>
          </a:xfrm>
        </p:spPr>
        <p:txBody>
          <a:bodyPr>
            <a:normAutofit/>
          </a:bodyPr>
          <a:lstStyle/>
          <a:p>
            <a:r>
              <a:rPr lang="zh-TW" altLang="en-US" sz="3200" b="1" dirty="0">
                <a:latin typeface="微軟正黑體" panose="020B0604030504040204" pitchFamily="34" charset="-120"/>
                <a:ea typeface="微軟正黑體" panose="020B0604030504040204" pitchFamily="34" charset="-120"/>
              </a:rPr>
              <a:t>檢附佐證資料</a:t>
            </a:r>
            <a:r>
              <a:rPr lang="en-US" altLang="zh-TW" sz="3200" b="1" dirty="0">
                <a:latin typeface="微軟正黑體" panose="020B0604030504040204" pitchFamily="34" charset="-120"/>
                <a:ea typeface="微軟正黑體" panose="020B0604030504040204" pitchFamily="34" charset="-120"/>
              </a:rPr>
              <a:t>(A)-【</a:t>
            </a:r>
            <a:r>
              <a:rPr lang="en-US" altLang="zh-TW" sz="3200" b="1" dirty="0">
                <a:solidFill>
                  <a:srgbClr val="C00000"/>
                </a:solidFill>
                <a:latin typeface="微軟正黑體" panose="020B0604030504040204" pitchFamily="34" charset="-120"/>
                <a:ea typeface="微軟正黑體" panose="020B0604030504040204" pitchFamily="34" charset="-120"/>
              </a:rPr>
              <a:t> SCI</a:t>
            </a:r>
            <a:r>
              <a:rPr lang="zh-TW" altLang="en-US" sz="3200" b="1" dirty="0">
                <a:solidFill>
                  <a:srgbClr val="C00000"/>
                </a:solidFill>
                <a:latin typeface="微軟正黑體" panose="020B0604030504040204" pitchFamily="34" charset="-120"/>
                <a:ea typeface="微軟正黑體" panose="020B0604030504040204" pitchFamily="34" charset="-120"/>
              </a:rPr>
              <a:t>、</a:t>
            </a:r>
            <a:r>
              <a:rPr lang="en-US" altLang="zh-TW" sz="3200" b="1" dirty="0">
                <a:solidFill>
                  <a:srgbClr val="C00000"/>
                </a:solidFill>
                <a:latin typeface="微軟正黑體" panose="020B0604030504040204" pitchFamily="34" charset="-120"/>
                <a:ea typeface="微軟正黑體" panose="020B0604030504040204" pitchFamily="34" charset="-120"/>
              </a:rPr>
              <a:t>SCIE</a:t>
            </a:r>
            <a:r>
              <a:rPr lang="zh-TW" altLang="en-US" sz="3200" b="1" dirty="0">
                <a:solidFill>
                  <a:srgbClr val="C00000"/>
                </a:solidFill>
                <a:latin typeface="微軟正黑體" panose="020B0604030504040204" pitchFamily="34" charset="-120"/>
                <a:ea typeface="微軟正黑體" panose="020B0604030504040204" pitchFamily="34" charset="-120"/>
              </a:rPr>
              <a:t>、</a:t>
            </a:r>
            <a:r>
              <a:rPr lang="en-US" altLang="zh-TW" sz="3200" b="1" dirty="0">
                <a:solidFill>
                  <a:srgbClr val="C00000"/>
                </a:solidFill>
                <a:latin typeface="微軟正黑體" panose="020B0604030504040204" pitchFamily="34" charset="-120"/>
                <a:ea typeface="微軟正黑體" panose="020B0604030504040204" pitchFamily="34" charset="-120"/>
              </a:rPr>
              <a:t>SSCI</a:t>
            </a:r>
            <a:r>
              <a:rPr lang="zh-TW" altLang="en-US" sz="3200" b="1" dirty="0">
                <a:solidFill>
                  <a:srgbClr val="C00000"/>
                </a:solidFill>
                <a:latin typeface="微軟正黑體" panose="020B0604030504040204" pitchFamily="34" charset="-120"/>
                <a:ea typeface="微軟正黑體" panose="020B0604030504040204" pitchFamily="34" charset="-120"/>
              </a:rPr>
              <a:t>、</a:t>
            </a:r>
            <a:r>
              <a:rPr lang="en-US" altLang="zh-TW" sz="3200" b="1" dirty="0">
                <a:solidFill>
                  <a:srgbClr val="C00000"/>
                </a:solidFill>
                <a:latin typeface="微軟正黑體" panose="020B0604030504040204" pitchFamily="34" charset="-120"/>
                <a:ea typeface="微軟正黑體" panose="020B0604030504040204" pitchFamily="34" charset="-120"/>
              </a:rPr>
              <a:t>A&amp;HCI</a:t>
            </a:r>
            <a:r>
              <a:rPr lang="en-US" altLang="zh-TW" sz="3200" b="1" dirty="0">
                <a:latin typeface="微軟正黑體" panose="020B0604030504040204" pitchFamily="34" charset="-120"/>
                <a:ea typeface="微軟正黑體" panose="020B0604030504040204" pitchFamily="34" charset="-120"/>
              </a:rPr>
              <a:t> 】</a:t>
            </a:r>
            <a:endParaRPr lang="zh-TW" altLang="en-US" sz="4400" b="1"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B31F2448-1960-47F8-A044-9E2C5352F3CD}"/>
              </a:ext>
            </a:extLst>
          </p:cNvPr>
          <p:cNvPicPr>
            <a:picLocks noChangeAspect="1"/>
          </p:cNvPicPr>
          <p:nvPr/>
        </p:nvPicPr>
        <p:blipFill>
          <a:blip r:embed="rId2"/>
          <a:stretch>
            <a:fillRect/>
          </a:stretch>
        </p:blipFill>
        <p:spPr>
          <a:xfrm>
            <a:off x="4575324" y="1436144"/>
            <a:ext cx="7542654" cy="4450426"/>
          </a:xfrm>
          <a:prstGeom prst="rect">
            <a:avLst/>
          </a:prstGeom>
          <a:ln>
            <a:solidFill>
              <a:schemeClr val="tx1"/>
            </a:solidFill>
          </a:ln>
        </p:spPr>
      </p:pic>
      <p:sp>
        <p:nvSpPr>
          <p:cNvPr id="5" name="矩形 4">
            <a:extLst>
              <a:ext uri="{FF2B5EF4-FFF2-40B4-BE49-F238E27FC236}">
                <a16:creationId xmlns:a16="http://schemas.microsoft.com/office/drawing/2014/main" id="{B15F8D99-25FC-43EC-890B-6F1022A6BE65}"/>
              </a:ext>
            </a:extLst>
          </p:cNvPr>
          <p:cNvSpPr/>
          <p:nvPr/>
        </p:nvSpPr>
        <p:spPr>
          <a:xfrm>
            <a:off x="5112589" y="1442494"/>
            <a:ext cx="2749550" cy="195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CF632FE5-33D3-475B-BB00-76148B1214BF}"/>
              </a:ext>
            </a:extLst>
          </p:cNvPr>
          <p:cNvSpPr/>
          <p:nvPr/>
        </p:nvSpPr>
        <p:spPr>
          <a:xfrm>
            <a:off x="4701743" y="3408454"/>
            <a:ext cx="4849495" cy="195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3672BE51-5419-4DAD-B983-95F051C1A361}"/>
              </a:ext>
            </a:extLst>
          </p:cNvPr>
          <p:cNvSpPr txBox="1"/>
          <p:nvPr/>
        </p:nvSpPr>
        <p:spPr>
          <a:xfrm>
            <a:off x="7923259" y="1007453"/>
            <a:ext cx="1305165" cy="369332"/>
          </a:xfrm>
          <a:prstGeom prst="rect">
            <a:avLst/>
          </a:prstGeom>
          <a:solidFill>
            <a:srgbClr val="FFFF00"/>
          </a:solidFill>
          <a:ln>
            <a:solidFill>
              <a:schemeClr val="tx1"/>
            </a:solidFill>
          </a:ln>
        </p:spPr>
        <p:txBody>
          <a:bodyPr wrap="none" rtlCol="0">
            <a:spAutoFit/>
          </a:bodyPr>
          <a:lstStyle/>
          <a:p>
            <a:r>
              <a:rPr lang="en-US" altLang="zh-TW" b="1" dirty="0">
                <a:solidFill>
                  <a:srgbClr val="C00000"/>
                </a:solidFill>
                <a:latin typeface="微軟正黑體" panose="020B0604030504040204" pitchFamily="34" charset="-120"/>
                <a:ea typeface="微軟正黑體" panose="020B0604030504040204" pitchFamily="34" charset="-120"/>
              </a:rPr>
              <a:t>2.</a:t>
            </a:r>
            <a:r>
              <a:rPr lang="zh-TW" altLang="en-US" b="1" dirty="0">
                <a:solidFill>
                  <a:srgbClr val="C00000"/>
                </a:solidFill>
                <a:latin typeface="微軟正黑體" panose="020B0604030504040204" pitchFamily="34" charset="-120"/>
                <a:ea typeface="微軟正黑體" panose="020B0604030504040204" pitchFamily="34" charset="-120"/>
              </a:rPr>
              <a:t>論文連結</a:t>
            </a:r>
          </a:p>
        </p:txBody>
      </p:sp>
      <p:sp>
        <p:nvSpPr>
          <p:cNvPr id="8" name="文字方塊 7">
            <a:extLst>
              <a:ext uri="{FF2B5EF4-FFF2-40B4-BE49-F238E27FC236}">
                <a16:creationId xmlns:a16="http://schemas.microsoft.com/office/drawing/2014/main" id="{C043CB3F-092D-43B5-A7C7-F29E296F817C}"/>
              </a:ext>
            </a:extLst>
          </p:cNvPr>
          <p:cNvSpPr txBox="1"/>
          <p:nvPr/>
        </p:nvSpPr>
        <p:spPr>
          <a:xfrm>
            <a:off x="7554563" y="2907704"/>
            <a:ext cx="1305165" cy="369332"/>
          </a:xfrm>
          <a:prstGeom prst="rect">
            <a:avLst/>
          </a:prstGeom>
          <a:solidFill>
            <a:srgbClr val="FFFF00"/>
          </a:solidFill>
          <a:ln>
            <a:solidFill>
              <a:schemeClr val="tx1"/>
            </a:solidFill>
          </a:ln>
        </p:spPr>
        <p:txBody>
          <a:bodyPr wrap="none" rtlCol="0">
            <a:spAutoFit/>
          </a:bodyPr>
          <a:lstStyle/>
          <a:p>
            <a:r>
              <a:rPr lang="en-US" altLang="zh-TW" b="1" dirty="0">
                <a:solidFill>
                  <a:srgbClr val="C00000"/>
                </a:solidFill>
                <a:latin typeface="微軟正黑體" panose="020B0604030504040204" pitchFamily="34" charset="-120"/>
                <a:ea typeface="微軟正黑體" panose="020B0604030504040204" pitchFamily="34" charset="-120"/>
              </a:rPr>
              <a:t>1.</a:t>
            </a:r>
            <a:r>
              <a:rPr lang="zh-TW" altLang="en-US" b="1" dirty="0">
                <a:solidFill>
                  <a:srgbClr val="C00000"/>
                </a:solidFill>
                <a:latin typeface="微軟正黑體" panose="020B0604030504040204" pitchFamily="34" charset="-120"/>
                <a:ea typeface="微軟正黑體" panose="020B0604030504040204" pitchFamily="34" charset="-120"/>
              </a:rPr>
              <a:t>論文名稱</a:t>
            </a:r>
          </a:p>
        </p:txBody>
      </p:sp>
      <p:sp>
        <p:nvSpPr>
          <p:cNvPr id="9" name="矩形 8">
            <a:extLst>
              <a:ext uri="{FF2B5EF4-FFF2-40B4-BE49-F238E27FC236}">
                <a16:creationId xmlns:a16="http://schemas.microsoft.com/office/drawing/2014/main" id="{AD00E910-C2AD-4160-8F0B-DB9EEB5F7BB0}"/>
              </a:ext>
            </a:extLst>
          </p:cNvPr>
          <p:cNvSpPr/>
          <p:nvPr/>
        </p:nvSpPr>
        <p:spPr>
          <a:xfrm>
            <a:off x="295461" y="899030"/>
            <a:ext cx="4168437" cy="3069174"/>
          </a:xfrm>
          <a:prstGeom prst="rect">
            <a:avLst/>
          </a:prstGeom>
        </p:spPr>
        <p:txBody>
          <a:bodyPr wrap="square">
            <a:spAutoFit/>
          </a:bodyPr>
          <a:lstStyle/>
          <a:p>
            <a:pPr>
              <a:lnSpc>
                <a:spcPts val="2800"/>
              </a:lnSpc>
            </a:pPr>
            <a:r>
              <a:rPr lang="zh-TW" altLang="en-US" b="1" dirty="0">
                <a:latin typeface="微軟正黑體" panose="020B0604030504040204" pitchFamily="34" charset="-120"/>
                <a:ea typeface="微軟正黑體" panose="020B0604030504040204" pitchFamily="34" charset="-120"/>
              </a:rPr>
              <a:t>請老師提供：</a:t>
            </a:r>
            <a:endParaRPr lang="en-US" altLang="zh-TW" b="1" dirty="0">
              <a:latin typeface="微軟正黑體" panose="020B0604030504040204" pitchFamily="34" charset="-120"/>
              <a:ea typeface="微軟正黑體" panose="020B0604030504040204" pitchFamily="34" charset="-120"/>
            </a:endParaRPr>
          </a:p>
          <a:p>
            <a:pPr marL="342900" indent="-342900">
              <a:lnSpc>
                <a:spcPts val="2800"/>
              </a:lnSpc>
              <a:buFont typeface="+mj-lt"/>
              <a:buAutoNum type="arabicPeriod"/>
            </a:pPr>
            <a:r>
              <a:rPr lang="zh-TW" altLang="en-US" b="1" dirty="0">
                <a:latin typeface="微軟正黑體" panose="020B0604030504040204" pitchFamily="34" charset="-120"/>
                <a:ea typeface="微軟正黑體" panose="020B0604030504040204" pitchFamily="34" charset="-120"/>
              </a:rPr>
              <a:t>分別提供</a:t>
            </a:r>
            <a:r>
              <a:rPr lang="en-US" altLang="zh-TW" b="1" dirty="0">
                <a:solidFill>
                  <a:srgbClr val="C00000"/>
                </a:solidFill>
                <a:latin typeface="微軟正黑體" panose="020B0604030504040204" pitchFamily="34" charset="-120"/>
                <a:ea typeface="微軟正黑體" panose="020B0604030504040204" pitchFamily="34" charset="-120"/>
              </a:rPr>
              <a:t>WOS</a:t>
            </a:r>
            <a:r>
              <a:rPr lang="zh-TW" altLang="en-US" b="1" dirty="0">
                <a:solidFill>
                  <a:srgbClr val="C00000"/>
                </a:solidFill>
                <a:latin typeface="微軟正黑體" panose="020B0604030504040204" pitchFamily="34" charset="-120"/>
                <a:ea typeface="微軟正黑體" panose="020B0604030504040204" pitchFamily="34" charset="-120"/>
              </a:rPr>
              <a:t>資料庫</a:t>
            </a:r>
            <a:r>
              <a:rPr lang="zh-TW" altLang="en-US" dirty="0">
                <a:latin typeface="微軟正黑體" panose="020B0604030504040204" pitchFamily="34" charset="-120"/>
                <a:ea typeface="微軟正黑體" panose="020B0604030504040204" pitchFamily="34" charset="-120"/>
              </a:rPr>
              <a:t>與</a:t>
            </a:r>
            <a:r>
              <a:rPr lang="zh-TW" altLang="en-US" b="1" dirty="0">
                <a:solidFill>
                  <a:srgbClr val="C00000"/>
                </a:solidFill>
                <a:latin typeface="微軟正黑體" panose="020B0604030504040204" pitchFamily="34" charset="-120"/>
                <a:ea typeface="微軟正黑體" panose="020B0604030504040204" pitchFamily="34" charset="-120"/>
              </a:rPr>
              <a:t>填報教師著作目錄</a:t>
            </a:r>
            <a:r>
              <a:rPr lang="zh-TW" altLang="en-US" b="1" dirty="0">
                <a:latin typeface="微軟正黑體" panose="020B0604030504040204" pitchFamily="34" charset="-120"/>
                <a:ea typeface="微軟正黑體" panose="020B0604030504040204" pitchFamily="34" charset="-120"/>
              </a:rPr>
              <a:t>的</a:t>
            </a:r>
            <a:r>
              <a:rPr lang="zh-TW" altLang="en-US" b="1" u="sng" dirty="0">
                <a:solidFill>
                  <a:srgbClr val="0070C0"/>
                </a:solidFill>
                <a:latin typeface="微軟正黑體" panose="020B0604030504040204" pitchFamily="34" charset="-120"/>
                <a:ea typeface="微軟正黑體" panose="020B0604030504040204" pitchFamily="34" charset="-120"/>
              </a:rPr>
              <a:t>論文名稱</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342900" indent="-342900">
              <a:lnSpc>
                <a:spcPts val="2800"/>
              </a:lnSpc>
              <a:buFont typeface="+mj-lt"/>
              <a:buAutoNum type="arabicPeriod"/>
            </a:pPr>
            <a:r>
              <a:rPr lang="zh-TW" altLang="en-US" dirty="0">
                <a:latin typeface="微軟正黑體" panose="020B0604030504040204" pitchFamily="34" charset="-120"/>
                <a:ea typeface="微軟正黑體" panose="020B0604030504040204" pitchFamily="34" charset="-120"/>
              </a:rPr>
              <a:t>論文連結：請老師提供</a:t>
            </a:r>
            <a:r>
              <a:rPr lang="zh-TW" altLang="en-US" b="1" dirty="0">
                <a:latin typeface="微軟正黑體" panose="020B0604030504040204" pitchFamily="34" charset="-120"/>
                <a:ea typeface="微軟正黑體" panose="020B0604030504040204" pitchFamily="34" charset="-120"/>
              </a:rPr>
              <a:t>該篇論文</a:t>
            </a:r>
            <a:r>
              <a:rPr lang="zh-TW" altLang="en-US" dirty="0">
                <a:latin typeface="微軟正黑體" panose="020B0604030504040204" pitchFamily="34" charset="-120"/>
                <a:ea typeface="微軟正黑體" panose="020B0604030504040204" pitchFamily="34" charset="-120"/>
              </a:rPr>
              <a:t>於</a:t>
            </a:r>
            <a:r>
              <a:rPr lang="en-US" altLang="zh-TW" b="1" dirty="0">
                <a:solidFill>
                  <a:srgbClr val="0070C0"/>
                </a:solidFill>
                <a:latin typeface="微軟正黑體" panose="020B0604030504040204" pitchFamily="34" charset="-120"/>
                <a:ea typeface="微軟正黑體" panose="020B0604030504040204" pitchFamily="34" charset="-120"/>
              </a:rPr>
              <a:t>WOS</a:t>
            </a:r>
            <a:r>
              <a:rPr lang="zh-TW" altLang="en-US" b="1" dirty="0">
                <a:solidFill>
                  <a:srgbClr val="0070C0"/>
                </a:solidFill>
                <a:latin typeface="微軟正黑體" panose="020B0604030504040204" pitchFamily="34" charset="-120"/>
                <a:ea typeface="微軟正黑體" panose="020B0604030504040204" pitchFamily="34" charset="-120"/>
              </a:rPr>
              <a:t>網站的連結</a:t>
            </a:r>
            <a:r>
              <a:rPr lang="zh-TW" altLang="en-US" dirty="0">
                <a:latin typeface="微軟正黑體" panose="020B0604030504040204" pitchFamily="34" charset="-120"/>
                <a:ea typeface="微軟正黑體" panose="020B0604030504040204" pitchFamily="34" charset="-120"/>
              </a:rPr>
              <a:t>，如圖所示。</a:t>
            </a:r>
            <a:endParaRPr lang="en-US" altLang="zh-TW" dirty="0">
              <a:latin typeface="微軟正黑體" panose="020B0604030504040204" pitchFamily="34" charset="-120"/>
              <a:ea typeface="微軟正黑體" panose="020B0604030504040204" pitchFamily="34" charset="-120"/>
            </a:endParaRPr>
          </a:p>
          <a:p>
            <a:pPr marL="342900" indent="-342900">
              <a:lnSpc>
                <a:spcPts val="3200"/>
              </a:lnSpc>
              <a:buFont typeface="+mj-lt"/>
              <a:buAutoNum type="arabicPeriod"/>
            </a:pPr>
            <a:r>
              <a:rPr lang="zh-TW" altLang="en-US" dirty="0">
                <a:latin typeface="微軟正黑體" panose="020B0604030504040204" pitchFamily="34" charset="-120"/>
                <a:ea typeface="微軟正黑體" panose="020B0604030504040204" pitchFamily="34" charset="-120"/>
              </a:rPr>
              <a:t>提供佐證資料，依</a:t>
            </a:r>
            <a:r>
              <a:rPr lang="en-US" altLang="zh-TW" b="1" dirty="0">
                <a:latin typeface="微軟正黑體" panose="020B0604030504040204" pitchFamily="34" charset="-120"/>
                <a:ea typeface="微軟正黑體" panose="020B0604030504040204" pitchFamily="34" charset="-120"/>
              </a:rPr>
              <a:t>Excel</a:t>
            </a:r>
            <a:r>
              <a:rPr lang="zh-TW" altLang="en-US" b="1" dirty="0">
                <a:latin typeface="微軟正黑體" panose="020B0604030504040204" pitchFamily="34" charset="-120"/>
                <a:ea typeface="微軟正黑體" panose="020B0604030504040204" pitchFamily="34" charset="-120"/>
              </a:rPr>
              <a:t>的</a:t>
            </a:r>
            <a:r>
              <a:rPr lang="zh-TW" altLang="en-US" b="1" u="sng" dirty="0">
                <a:latin typeface="微軟正黑體" panose="020B0604030504040204" pitchFamily="34" charset="-120"/>
                <a:ea typeface="微軟正黑體" panose="020B0604030504040204" pitchFamily="34" charset="-120"/>
              </a:rPr>
              <a:t>範例</a:t>
            </a:r>
            <a:r>
              <a:rPr lang="en-US" altLang="zh-TW" sz="1200" b="1" dirty="0">
                <a:solidFill>
                  <a:srgbClr val="C00000"/>
                </a:solidFill>
                <a:latin typeface="微軟正黑體" panose="020B0604030504040204" pitchFamily="34" charset="-120"/>
                <a:ea typeface="微軟正黑體" panose="020B0604030504040204" pitchFamily="34" charset="-120"/>
              </a:rPr>
              <a:t>(</a:t>
            </a:r>
            <a:r>
              <a:rPr lang="zh-TW" altLang="en-US" sz="1200" b="1" dirty="0">
                <a:solidFill>
                  <a:srgbClr val="C00000"/>
                </a:solidFill>
                <a:latin typeface="微軟正黑體" panose="020B0604030504040204" pitchFamily="34" charset="-120"/>
                <a:ea typeface="微軟正黑體" panose="020B0604030504040204" pitchFamily="34" charset="-120"/>
              </a:rPr>
              <a:t>佐證資料格式</a:t>
            </a:r>
            <a:r>
              <a:rPr lang="en-US" altLang="zh-TW" sz="1200" b="1" dirty="0">
                <a:solidFill>
                  <a:srgbClr val="C00000"/>
                </a:solidFill>
                <a:latin typeface="微軟正黑體" panose="020B0604030504040204" pitchFamily="34" charset="-120"/>
                <a:ea typeface="微軟正黑體" panose="020B0604030504040204" pitchFamily="34" charset="-120"/>
              </a:rPr>
              <a:t>.xlsx)</a:t>
            </a:r>
            <a:r>
              <a:rPr lang="zh-TW" altLang="en-US" dirty="0">
                <a:latin typeface="微軟正黑體" panose="020B0604030504040204" pitchFamily="34" charset="-120"/>
                <a:ea typeface="微軟正黑體" panose="020B0604030504040204" pitchFamily="34" charset="-120"/>
              </a:rPr>
              <a:t>填寫佐證資料並</a:t>
            </a:r>
            <a:r>
              <a:rPr lang="en-US" altLang="zh-TW" dirty="0">
                <a:latin typeface="微軟正黑體" panose="020B0604030504040204" pitchFamily="34" charset="-120"/>
                <a:ea typeface="微軟正黑體" panose="020B0604030504040204" pitchFamily="34" charset="-120"/>
              </a:rPr>
              <a:t>E-mail</a:t>
            </a:r>
            <a:r>
              <a:rPr lang="zh-TW" altLang="en-US" dirty="0">
                <a:latin typeface="微軟正黑體" panose="020B0604030504040204" pitchFamily="34" charset="-120"/>
                <a:ea typeface="微軟正黑體" panose="020B0604030504040204" pitchFamily="34" charset="-120"/>
              </a:rPr>
              <a:t>給承辦人。</a:t>
            </a:r>
            <a:endParaRPr lang="en-US" altLang="zh-TW"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36F4C05A-35AF-456F-9EF7-EA9654A77A26}"/>
              </a:ext>
            </a:extLst>
          </p:cNvPr>
          <p:cNvSpPr/>
          <p:nvPr/>
        </p:nvSpPr>
        <p:spPr>
          <a:xfrm>
            <a:off x="396815" y="4887389"/>
            <a:ext cx="3908485" cy="974049"/>
          </a:xfrm>
          <a:prstGeom prst="rect">
            <a:avLst/>
          </a:prstGeom>
        </p:spPr>
        <p:txBody>
          <a:bodyPr wrap="square">
            <a:spAutoFit/>
          </a:bodyPr>
          <a:lstStyle/>
          <a:p>
            <a:pPr marL="285750" indent="-285750">
              <a:lnSpc>
                <a:spcPts val="2400"/>
              </a:lnSpc>
              <a:buFont typeface="Wingdings" panose="05000000000000000000" pitchFamily="2" charset="2"/>
              <a:buChar char="p"/>
            </a:pPr>
            <a:r>
              <a:rPr lang="zh-TW" altLang="en-US" sz="1200" dirty="0">
                <a:latin typeface="微軟正黑體" panose="020B0604030504040204" pitchFamily="34" charset="-120"/>
                <a:ea typeface="微軟正黑體" panose="020B0604030504040204" pitchFamily="34" charset="-120"/>
              </a:rPr>
              <a:t>備註： </a:t>
            </a:r>
            <a:r>
              <a:rPr lang="en-US" altLang="zh-TW" sz="1200" dirty="0">
                <a:latin typeface="微軟正黑體" panose="020B0604030504040204" pitchFamily="34" charset="-120"/>
                <a:ea typeface="微軟正黑體" panose="020B0604030504040204" pitchFamily="34" charset="-120"/>
              </a:rPr>
              <a:t>WOS</a:t>
            </a:r>
            <a:r>
              <a:rPr lang="zh-TW" altLang="en-US" sz="1200" dirty="0">
                <a:latin typeface="微軟正黑體" panose="020B0604030504040204" pitchFamily="34" charset="-120"/>
                <a:ea typeface="微軟正黑體" panose="020B0604030504040204" pitchFamily="34" charset="-120"/>
              </a:rPr>
              <a:t>文獻檢索首頁</a:t>
            </a:r>
            <a:r>
              <a:rPr lang="zh-TW" altLang="en-US" sz="1200" dirty="0">
                <a:latin typeface="微軟正黑體" panose="020B0604030504040204" pitchFamily="34" charset="-120"/>
                <a:ea typeface="微軟正黑體" panose="020B0604030504040204" pitchFamily="34" charset="-120"/>
                <a:hlinkClick r:id="rId3"/>
              </a:rPr>
              <a:t>https://www.webofscience.com/wos/woscc/basic-search</a:t>
            </a:r>
            <a:endParaRPr lang="en-US" altLang="zh-TW"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935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109D6E2B-4D66-48C8-B083-60715D62B826}"/>
              </a:ext>
            </a:extLst>
          </p:cNvPr>
          <p:cNvPicPr>
            <a:picLocks noChangeAspect="1"/>
          </p:cNvPicPr>
          <p:nvPr/>
        </p:nvPicPr>
        <p:blipFill>
          <a:blip r:embed="rId2"/>
          <a:stretch>
            <a:fillRect/>
          </a:stretch>
        </p:blipFill>
        <p:spPr>
          <a:xfrm>
            <a:off x="5891842" y="3205426"/>
            <a:ext cx="6297642" cy="2939919"/>
          </a:xfrm>
          <a:prstGeom prst="rect">
            <a:avLst/>
          </a:prstGeom>
        </p:spPr>
      </p:pic>
      <p:sp>
        <p:nvSpPr>
          <p:cNvPr id="2" name="標題 1">
            <a:extLst>
              <a:ext uri="{FF2B5EF4-FFF2-40B4-BE49-F238E27FC236}">
                <a16:creationId xmlns:a16="http://schemas.microsoft.com/office/drawing/2014/main" id="{FF578A83-989F-4936-A930-54D8F35FB692}"/>
              </a:ext>
            </a:extLst>
          </p:cNvPr>
          <p:cNvSpPr>
            <a:spLocks noGrp="1"/>
          </p:cNvSpPr>
          <p:nvPr>
            <p:ph type="title" idx="4294967295"/>
          </p:nvPr>
        </p:nvSpPr>
        <p:spPr>
          <a:xfrm>
            <a:off x="92015" y="188780"/>
            <a:ext cx="10058400" cy="523875"/>
          </a:xfrm>
        </p:spPr>
        <p:txBody>
          <a:bodyPr>
            <a:normAutofit/>
          </a:bodyPr>
          <a:lstStyle/>
          <a:p>
            <a:r>
              <a:rPr lang="zh-TW" altLang="en-US" sz="3200" b="1" dirty="0">
                <a:latin typeface="微軟正黑體" panose="020B0604030504040204" pitchFamily="34" charset="-120"/>
                <a:ea typeface="微軟正黑體" panose="020B0604030504040204" pitchFamily="34" charset="-120"/>
              </a:rPr>
              <a:t>檢附佐證資料</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Ｂ</a:t>
            </a:r>
            <a:r>
              <a:rPr lang="en-US" altLang="zh-TW" sz="3200" b="1" dirty="0">
                <a:latin typeface="微軟正黑體" panose="020B0604030504040204" pitchFamily="34" charset="-120"/>
                <a:ea typeface="微軟正黑體" panose="020B0604030504040204" pitchFamily="34" charset="-120"/>
              </a:rPr>
              <a:t>)-【</a:t>
            </a:r>
            <a:r>
              <a:rPr lang="en-US" altLang="zh-TW" sz="3200" b="1" dirty="0">
                <a:solidFill>
                  <a:srgbClr val="C00000"/>
                </a:solidFill>
                <a:latin typeface="微軟正黑體" panose="020B0604030504040204" pitchFamily="34" charset="-120"/>
                <a:ea typeface="微軟正黑體" panose="020B0604030504040204" pitchFamily="34" charset="-120"/>
              </a:rPr>
              <a:t>TSSCI</a:t>
            </a:r>
            <a:r>
              <a:rPr lang="zh-TW" altLang="en-US" sz="3200" b="1" dirty="0">
                <a:solidFill>
                  <a:srgbClr val="C00000"/>
                </a:solidFill>
                <a:latin typeface="微軟正黑體" panose="020B0604030504040204" pitchFamily="34" charset="-120"/>
                <a:ea typeface="微軟正黑體" panose="020B0604030504040204" pitchFamily="34" charset="-120"/>
              </a:rPr>
              <a:t>、</a:t>
            </a:r>
            <a:r>
              <a:rPr lang="en-US" altLang="zh-TW" sz="3200" b="1" dirty="0">
                <a:solidFill>
                  <a:srgbClr val="C00000"/>
                </a:solidFill>
                <a:latin typeface="微軟正黑體" panose="020B0604030504040204" pitchFamily="34" charset="-120"/>
                <a:ea typeface="微軟正黑體" panose="020B0604030504040204" pitchFamily="34" charset="-120"/>
              </a:rPr>
              <a:t>THCI</a:t>
            </a:r>
            <a:r>
              <a:rPr lang="en-US" altLang="zh-TW" sz="3200" b="1" dirty="0">
                <a:latin typeface="微軟正黑體" panose="020B0604030504040204" pitchFamily="34" charset="-120"/>
                <a:ea typeface="微軟正黑體" panose="020B0604030504040204" pitchFamily="34" charset="-120"/>
              </a:rPr>
              <a:t>】</a:t>
            </a:r>
            <a:endParaRPr lang="zh-TW" altLang="en-US" sz="4400" b="1" dirty="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D00E910-C2AD-4160-8F0B-DB9EEB5F7BB0}"/>
              </a:ext>
            </a:extLst>
          </p:cNvPr>
          <p:cNvSpPr/>
          <p:nvPr/>
        </p:nvSpPr>
        <p:spPr>
          <a:xfrm>
            <a:off x="295461" y="712655"/>
            <a:ext cx="11583113" cy="2094548"/>
          </a:xfrm>
          <a:prstGeom prst="rect">
            <a:avLst/>
          </a:prstGeom>
        </p:spPr>
        <p:txBody>
          <a:bodyPr wrap="square">
            <a:spAutoFit/>
          </a:bodyPr>
          <a:lstStyle/>
          <a:p>
            <a:pPr>
              <a:lnSpc>
                <a:spcPts val="3200"/>
              </a:lnSpc>
            </a:pPr>
            <a:r>
              <a:rPr lang="zh-TW" altLang="en-US" b="1" dirty="0">
                <a:latin typeface="微軟正黑體" panose="020B0604030504040204" pitchFamily="34" charset="-120"/>
                <a:ea typeface="微軟正黑體" panose="020B0604030504040204" pitchFamily="34" charset="-120"/>
              </a:rPr>
              <a:t>請老師提供：</a:t>
            </a:r>
            <a:endParaRPr lang="en-US" altLang="zh-TW" b="1" dirty="0">
              <a:latin typeface="微軟正黑體" panose="020B0604030504040204" pitchFamily="34" charset="-120"/>
              <a:ea typeface="微軟正黑體" panose="020B0604030504040204" pitchFamily="34" charset="-120"/>
            </a:endParaRPr>
          </a:p>
          <a:p>
            <a:pPr marL="342900" indent="-342900">
              <a:lnSpc>
                <a:spcPts val="3200"/>
              </a:lnSpc>
              <a:buFont typeface="+mj-lt"/>
              <a:buAutoNum type="arabicPeriod"/>
            </a:pPr>
            <a:r>
              <a:rPr lang="zh-TW" altLang="en-US" dirty="0">
                <a:latin typeface="微軟正黑體" panose="020B0604030504040204" pitchFamily="34" charset="-120"/>
                <a:ea typeface="微軟正黑體" panose="020B0604030504040204" pitchFamily="34" charset="-120"/>
              </a:rPr>
              <a:t>至</a:t>
            </a:r>
            <a:r>
              <a:rPr lang="zh-TW" altLang="en-US" u="sng" dirty="0">
                <a:latin typeface="微軟正黑體" panose="020B0604030504040204" pitchFamily="34" charset="-120"/>
                <a:ea typeface="微軟正黑體" panose="020B0604030504040204" pitchFamily="34" charset="-120"/>
              </a:rPr>
              <a:t>國科會補助人文社會科學研究中心</a:t>
            </a:r>
            <a:r>
              <a:rPr lang="en-US" altLang="zh-TW" u="sng" dirty="0">
                <a:latin typeface="微軟正黑體" panose="020B0604030504040204" pitchFamily="34" charset="-120"/>
                <a:ea typeface="微軟正黑體" panose="020B0604030504040204" pitchFamily="34" charset="-120"/>
              </a:rPr>
              <a:t>-</a:t>
            </a:r>
            <a:r>
              <a:rPr lang="zh-TW" altLang="en-US" u="sng" dirty="0">
                <a:latin typeface="微軟正黑體" panose="020B0604030504040204" pitchFamily="34" charset="-120"/>
                <a:ea typeface="微軟正黑體" panose="020B0604030504040204" pitchFamily="34" charset="-120"/>
              </a:rPr>
              <a:t>評比結果暨核心期刊名單</a:t>
            </a:r>
            <a:r>
              <a:rPr lang="zh-TW" altLang="en-US" b="1" dirty="0">
                <a:latin typeface="微軟正黑體" panose="020B0604030504040204" pitchFamily="34" charset="-120"/>
                <a:ea typeface="微軟正黑體" panose="020B0604030504040204" pitchFamily="34" charset="-120"/>
              </a:rPr>
              <a:t>下載「</a:t>
            </a:r>
            <a:r>
              <a:rPr lang="zh-TW" altLang="en-US" b="1" dirty="0">
                <a:solidFill>
                  <a:srgbClr val="C00000"/>
                </a:solidFill>
                <a:latin typeface="微軟正黑體" panose="020B0604030504040204" pitchFamily="34" charset="-120"/>
                <a:ea typeface="微軟正黑體" panose="020B0604030504040204" pitchFamily="34" charset="-120"/>
              </a:rPr>
              <a:t>臺灣人文及社會科學期刊評比暨核心期刊收錄」期刊名單</a:t>
            </a:r>
            <a:r>
              <a:rPr lang="zh-TW" altLang="en-US"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確認發表的期刊有被收錄</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342900" indent="-342900">
              <a:lnSpc>
                <a:spcPts val="3200"/>
              </a:lnSpc>
              <a:buFont typeface="+mj-lt"/>
              <a:buAutoNum type="arabicPeriod"/>
            </a:pPr>
            <a:r>
              <a:rPr lang="zh-TW" altLang="en-US" dirty="0">
                <a:latin typeface="微軟正黑體" panose="020B0604030504040204" pitchFamily="34" charset="-120"/>
                <a:ea typeface="微軟正黑體" panose="020B0604030504040204" pitchFamily="34" charset="-120"/>
              </a:rPr>
              <a:t>若有收錄請提供該篇</a:t>
            </a:r>
            <a:r>
              <a:rPr lang="zh-TW" altLang="en-US" b="1" dirty="0">
                <a:solidFill>
                  <a:srgbClr val="0070C0"/>
                </a:solidFill>
                <a:latin typeface="微軟正黑體" panose="020B0604030504040204" pitchFamily="34" charset="-120"/>
                <a:ea typeface="微軟正黑體" panose="020B0604030504040204" pitchFamily="34" charset="-120"/>
              </a:rPr>
              <a:t>論文名稱</a:t>
            </a:r>
            <a:r>
              <a:rPr lang="zh-TW" altLang="en-US" b="1" dirty="0">
                <a:latin typeface="微軟正黑體" panose="020B0604030504040204" pitchFamily="34" charset="-120"/>
                <a:ea typeface="微軟正黑體" panose="020B0604030504040204" pitchFamily="34" charset="-120"/>
              </a:rPr>
              <a:t>、</a:t>
            </a:r>
            <a:r>
              <a:rPr lang="en-US" altLang="zh-TW" sz="1000" b="1" dirty="0">
                <a:latin typeface="微軟正黑體" panose="020B0604030504040204" pitchFamily="34" charset="-120"/>
                <a:ea typeface="微軟正黑體" panose="020B0604030504040204" pitchFamily="34" charset="-120"/>
              </a:rPr>
              <a:t>(a)</a:t>
            </a:r>
            <a:r>
              <a:rPr lang="zh-TW" altLang="en-US" b="1" dirty="0">
                <a:solidFill>
                  <a:srgbClr val="0070C0"/>
                </a:solidFill>
                <a:latin typeface="微軟正黑體" panose="020B0604030504040204" pitchFamily="34" charset="-120"/>
                <a:ea typeface="微軟正黑體" panose="020B0604030504040204" pitchFamily="34" charset="-120"/>
              </a:rPr>
              <a:t>學門</a:t>
            </a:r>
            <a:r>
              <a:rPr lang="zh-TW" altLang="en-US" b="1" dirty="0">
                <a:latin typeface="微軟正黑體" panose="020B0604030504040204" pitchFamily="34" charset="-120"/>
                <a:ea typeface="微軟正黑體" panose="020B0604030504040204" pitchFamily="34" charset="-120"/>
              </a:rPr>
              <a:t>、</a:t>
            </a:r>
            <a:r>
              <a:rPr lang="en-US" altLang="zh-TW" sz="1000" b="1" dirty="0">
                <a:latin typeface="微軟正黑體" panose="020B0604030504040204" pitchFamily="34" charset="-120"/>
                <a:ea typeface="微軟正黑體" panose="020B0604030504040204" pitchFamily="34" charset="-120"/>
              </a:rPr>
              <a:t>(b)</a:t>
            </a:r>
            <a:r>
              <a:rPr lang="zh-TW" altLang="en-US" b="1" dirty="0">
                <a:solidFill>
                  <a:srgbClr val="0070C0"/>
                </a:solidFill>
                <a:latin typeface="微軟正黑體" panose="020B0604030504040204" pitchFamily="34" charset="-120"/>
                <a:ea typeface="微軟正黑體" panose="020B0604030504040204" pitchFamily="34" charset="-120"/>
              </a:rPr>
              <a:t>刊物名稱</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刊物名稱</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英</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r>
              <a:rPr lang="en-US" altLang="zh-TW" sz="1000" b="1" dirty="0">
                <a:latin typeface="微軟正黑體" panose="020B0604030504040204" pitchFamily="34" charset="-120"/>
                <a:ea typeface="微軟正黑體" panose="020B0604030504040204" pitchFamily="34" charset="-120"/>
              </a:rPr>
              <a:t>(c)</a:t>
            </a:r>
            <a:r>
              <a:rPr lang="zh-TW" altLang="en-US" b="1" dirty="0">
                <a:solidFill>
                  <a:srgbClr val="0070C0"/>
                </a:solidFill>
                <a:latin typeface="微軟正黑體" panose="020B0604030504040204" pitchFamily="34" charset="-120"/>
                <a:ea typeface="微軟正黑體" panose="020B0604030504040204" pitchFamily="34" charset="-120"/>
              </a:rPr>
              <a:t>核心期刊</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342900" indent="-342900">
              <a:lnSpc>
                <a:spcPts val="3200"/>
              </a:lnSpc>
              <a:buFont typeface="+mj-lt"/>
              <a:buAutoNum type="arabicPeriod"/>
            </a:pPr>
            <a:r>
              <a:rPr lang="zh-TW" altLang="en-US" dirty="0">
                <a:latin typeface="微軟正黑體" panose="020B0604030504040204" pitchFamily="34" charset="-120"/>
                <a:ea typeface="微軟正黑體" panose="020B0604030504040204" pitchFamily="34" charset="-120"/>
              </a:rPr>
              <a:t>提供佐證資料，依</a:t>
            </a:r>
            <a:r>
              <a:rPr lang="en-US" altLang="zh-TW" b="1" dirty="0">
                <a:latin typeface="微軟正黑體" panose="020B0604030504040204" pitchFamily="34" charset="-120"/>
                <a:ea typeface="微軟正黑體" panose="020B0604030504040204" pitchFamily="34" charset="-120"/>
              </a:rPr>
              <a:t>Excel</a:t>
            </a:r>
            <a:r>
              <a:rPr lang="zh-TW" altLang="en-US" b="1" dirty="0">
                <a:latin typeface="微軟正黑體" panose="020B0604030504040204" pitchFamily="34" charset="-120"/>
                <a:ea typeface="微軟正黑體" panose="020B0604030504040204" pitchFamily="34" charset="-120"/>
              </a:rPr>
              <a:t>的</a:t>
            </a:r>
            <a:r>
              <a:rPr lang="zh-TW" altLang="en-US" b="1" u="sng" dirty="0">
                <a:latin typeface="微軟正黑體" panose="020B0604030504040204" pitchFamily="34" charset="-120"/>
                <a:ea typeface="微軟正黑體" panose="020B0604030504040204" pitchFamily="34" charset="-120"/>
              </a:rPr>
              <a:t>範例</a:t>
            </a:r>
            <a:r>
              <a:rPr lang="en-US" altLang="zh-TW" sz="1200" b="1" dirty="0">
                <a:solidFill>
                  <a:srgbClr val="C00000"/>
                </a:solidFill>
                <a:latin typeface="微軟正黑體" panose="020B0604030504040204" pitchFamily="34" charset="-120"/>
                <a:ea typeface="微軟正黑體" panose="020B0604030504040204" pitchFamily="34" charset="-120"/>
              </a:rPr>
              <a:t>(</a:t>
            </a:r>
            <a:r>
              <a:rPr lang="zh-TW" altLang="en-US" sz="1200" b="1" dirty="0">
                <a:solidFill>
                  <a:srgbClr val="C00000"/>
                </a:solidFill>
                <a:latin typeface="微軟正黑體" panose="020B0604030504040204" pitchFamily="34" charset="-120"/>
                <a:ea typeface="微軟正黑體" panose="020B0604030504040204" pitchFamily="34" charset="-120"/>
              </a:rPr>
              <a:t>佐證資料格式</a:t>
            </a:r>
            <a:r>
              <a:rPr lang="en-US" altLang="zh-TW" sz="1200" b="1" dirty="0">
                <a:solidFill>
                  <a:srgbClr val="C00000"/>
                </a:solidFill>
                <a:latin typeface="微軟正黑體" panose="020B0604030504040204" pitchFamily="34" charset="-120"/>
                <a:ea typeface="微軟正黑體" panose="020B0604030504040204" pitchFamily="34" charset="-120"/>
              </a:rPr>
              <a:t>.xlsx)</a:t>
            </a:r>
            <a:r>
              <a:rPr lang="zh-TW" altLang="en-US" dirty="0">
                <a:latin typeface="微軟正黑體" panose="020B0604030504040204" pitchFamily="34" charset="-120"/>
                <a:ea typeface="微軟正黑體" panose="020B0604030504040204" pitchFamily="34" charset="-120"/>
              </a:rPr>
              <a:t>填寫佐證資料並</a:t>
            </a:r>
            <a:r>
              <a:rPr lang="en-US" altLang="zh-TW" dirty="0">
                <a:latin typeface="微軟正黑體" panose="020B0604030504040204" pitchFamily="34" charset="-120"/>
                <a:ea typeface="微軟正黑體" panose="020B0604030504040204" pitchFamily="34" charset="-120"/>
              </a:rPr>
              <a:t>E-mail</a:t>
            </a:r>
            <a:r>
              <a:rPr lang="zh-TW" altLang="en-US" dirty="0">
                <a:latin typeface="微軟正黑體" panose="020B0604030504040204" pitchFamily="34" charset="-120"/>
                <a:ea typeface="微軟正黑體" panose="020B0604030504040204" pitchFamily="34" charset="-120"/>
              </a:rPr>
              <a:t>給承辦人。</a:t>
            </a:r>
            <a:endParaRPr lang="en-US" altLang="zh-TW" dirty="0">
              <a:latin typeface="微軟正黑體" panose="020B0604030504040204" pitchFamily="34" charset="-120"/>
              <a:ea typeface="微軟正黑體" panose="020B0604030504040204" pitchFamily="34" charset="-120"/>
            </a:endParaRPr>
          </a:p>
        </p:txBody>
      </p:sp>
      <p:sp>
        <p:nvSpPr>
          <p:cNvPr id="5" name="橢圓 4">
            <a:extLst>
              <a:ext uri="{FF2B5EF4-FFF2-40B4-BE49-F238E27FC236}">
                <a16:creationId xmlns:a16="http://schemas.microsoft.com/office/drawing/2014/main" id="{BB1ACA8D-3C06-464A-B6B4-78B2ECCE830D}"/>
              </a:ext>
            </a:extLst>
          </p:cNvPr>
          <p:cNvSpPr/>
          <p:nvPr/>
        </p:nvSpPr>
        <p:spPr>
          <a:xfrm>
            <a:off x="5800541" y="3157267"/>
            <a:ext cx="772787" cy="48308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47E6A7AC-2939-4884-BEAE-C2BB8B70B89B}"/>
              </a:ext>
            </a:extLst>
          </p:cNvPr>
          <p:cNvSpPr/>
          <p:nvPr/>
        </p:nvSpPr>
        <p:spPr>
          <a:xfrm>
            <a:off x="7370549" y="3164781"/>
            <a:ext cx="772787" cy="48308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447E59E0-BB87-4CFB-8443-B93A7B15FA5B}"/>
              </a:ext>
            </a:extLst>
          </p:cNvPr>
          <p:cNvSpPr/>
          <p:nvPr/>
        </p:nvSpPr>
        <p:spPr>
          <a:xfrm>
            <a:off x="11551128" y="3157267"/>
            <a:ext cx="638356" cy="48308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97ADE990-0FB0-43ED-9209-C4C268D03B72}"/>
              </a:ext>
            </a:extLst>
          </p:cNvPr>
          <p:cNvSpPr/>
          <p:nvPr/>
        </p:nvSpPr>
        <p:spPr>
          <a:xfrm>
            <a:off x="5658928" y="3052639"/>
            <a:ext cx="232914" cy="28094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ysClr val="windowText" lastClr="000000"/>
                </a:solidFill>
                <a:latin typeface="微軟正黑體" panose="020B0604030504040204" pitchFamily="34" charset="-120"/>
                <a:ea typeface="微軟正黑體" panose="020B0604030504040204" pitchFamily="34" charset="-120"/>
              </a:rPr>
              <a:t>a</a:t>
            </a:r>
            <a:endParaRPr lang="zh-TW" altLang="en-US" sz="12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8FBCB201-9C92-4588-AA16-C48103F50FEA}"/>
              </a:ext>
            </a:extLst>
          </p:cNvPr>
          <p:cNvSpPr/>
          <p:nvPr/>
        </p:nvSpPr>
        <p:spPr>
          <a:xfrm>
            <a:off x="7254092" y="3052639"/>
            <a:ext cx="232914" cy="28094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ysClr val="windowText" lastClr="000000"/>
                </a:solidFill>
                <a:latin typeface="微軟正黑體" panose="020B0604030504040204" pitchFamily="34" charset="-120"/>
                <a:ea typeface="微軟正黑體" panose="020B0604030504040204" pitchFamily="34" charset="-120"/>
              </a:rPr>
              <a:t>b</a:t>
            </a:r>
            <a:endParaRPr lang="zh-TW" altLang="en-US" sz="12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6928090A-EFA2-4D5E-95F9-2552598A394C}"/>
              </a:ext>
            </a:extLst>
          </p:cNvPr>
          <p:cNvSpPr/>
          <p:nvPr/>
        </p:nvSpPr>
        <p:spPr>
          <a:xfrm>
            <a:off x="11434671" y="3052639"/>
            <a:ext cx="232914" cy="28094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ysClr val="windowText" lastClr="000000"/>
                </a:solidFill>
                <a:latin typeface="微軟正黑體" panose="020B0604030504040204" pitchFamily="34" charset="-120"/>
                <a:ea typeface="微軟正黑體" panose="020B0604030504040204" pitchFamily="34" charset="-120"/>
              </a:rPr>
              <a:t>c</a:t>
            </a:r>
            <a:endParaRPr lang="zh-TW" altLang="en-US" sz="12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8DB80494-18B9-4827-A553-DBFD9873D05A}"/>
              </a:ext>
            </a:extLst>
          </p:cNvPr>
          <p:cNvSpPr/>
          <p:nvPr/>
        </p:nvSpPr>
        <p:spPr>
          <a:xfrm>
            <a:off x="396815" y="4887389"/>
            <a:ext cx="3908485" cy="1281826"/>
          </a:xfrm>
          <a:prstGeom prst="rect">
            <a:avLst/>
          </a:prstGeom>
        </p:spPr>
        <p:txBody>
          <a:bodyPr wrap="square">
            <a:spAutoFit/>
          </a:bodyPr>
          <a:lstStyle/>
          <a:p>
            <a:pPr marL="285750" indent="-285750">
              <a:lnSpc>
                <a:spcPts val="2400"/>
              </a:lnSpc>
              <a:buFont typeface="Wingdings" panose="05000000000000000000" pitchFamily="2" charset="2"/>
              <a:buChar char="p"/>
            </a:pPr>
            <a:r>
              <a:rPr lang="zh-TW" altLang="en-US" sz="1200" dirty="0">
                <a:latin typeface="微軟正黑體" panose="020B0604030504040204" pitchFamily="34" charset="-120"/>
                <a:ea typeface="微軟正黑體" panose="020B0604030504040204" pitchFamily="34" charset="-120"/>
              </a:rPr>
              <a:t>備註：國科會人文社會科學研究中心之「臺灣人文及社會科學核心期刊」下載最新名單</a:t>
            </a:r>
            <a:r>
              <a:rPr lang="en-US" altLang="zh-TW" sz="1200" u="sng" dirty="0">
                <a:solidFill>
                  <a:srgbClr val="0563C1"/>
                </a:solidFill>
                <a:latin typeface="新細明體" panose="02020500000000000000" pitchFamily="18" charset="-120"/>
                <a:hlinkClick r:id="rId3"/>
              </a:rPr>
              <a:t>https://www.hss.ntu.edu.tw/zh-tw/thcitssci/48</a:t>
            </a:r>
            <a:r>
              <a:rPr lang="en-US" altLang="zh-TW" sz="1200" dirty="0"/>
              <a:t> </a:t>
            </a:r>
            <a:endParaRPr lang="zh-TW" altLang="en-US" sz="1200" dirty="0"/>
          </a:p>
          <a:p>
            <a:pPr>
              <a:lnSpc>
                <a:spcPts val="2400"/>
              </a:lnSpc>
            </a:pPr>
            <a:endParaRPr lang="en-US" altLang="zh-TW"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97138647"/>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2025</TotalTime>
  <Words>597</Words>
  <Application>Microsoft Office PowerPoint</Application>
  <PresentationFormat>寬螢幕</PresentationFormat>
  <Paragraphs>25</Paragraphs>
  <Slides>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vt:i4>
      </vt:variant>
    </vt:vector>
  </HeadingPairs>
  <TitlesOfParts>
    <vt:vector size="11" baseType="lpstr">
      <vt:lpstr>Microsoft JhengHei Light</vt:lpstr>
      <vt:lpstr>微軟正黑體</vt:lpstr>
      <vt:lpstr>新細明體</vt:lpstr>
      <vt:lpstr>Calibri</vt:lpstr>
      <vt:lpstr>Calibri Light</vt:lpstr>
      <vt:lpstr>Wingdings</vt:lpstr>
      <vt:lpstr>回顧</vt:lpstr>
      <vt:lpstr>113年期刊論文獎勵 (計算113(2024)年度出版)  佐證資料說明書</vt:lpstr>
      <vt:lpstr>說明</vt:lpstr>
      <vt:lpstr>檢附佐證資料(A)-【 SCI、SCIE、SSCI、A&amp;HCI 】</vt:lpstr>
      <vt:lpstr>檢附佐證資料(Ｂ)-【TSSCI、THCI】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111年期刊論文獎勵 佐證資料說明書</dc:title>
  <dc:creator>Administrator</dc:creator>
  <cp:lastModifiedBy>秀容</cp:lastModifiedBy>
  <cp:revision>101</cp:revision>
  <dcterms:created xsi:type="dcterms:W3CDTF">2022-05-16T01:47:02Z</dcterms:created>
  <dcterms:modified xsi:type="dcterms:W3CDTF">2025-06-26T08:32:23Z</dcterms:modified>
</cp:coreProperties>
</file>